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0"/>
  </p:notesMasterIdLst>
  <p:handoutMasterIdLst>
    <p:handoutMasterId r:id="rId21"/>
  </p:handoutMasterIdLst>
  <p:sldIdLst>
    <p:sldId id="286" r:id="rId2"/>
    <p:sldId id="324" r:id="rId3"/>
    <p:sldId id="334" r:id="rId4"/>
    <p:sldId id="336" r:id="rId5"/>
    <p:sldId id="326" r:id="rId6"/>
    <p:sldId id="279" r:id="rId7"/>
    <p:sldId id="277" r:id="rId8"/>
    <p:sldId id="283" r:id="rId9"/>
    <p:sldId id="320" r:id="rId10"/>
    <p:sldId id="302" r:id="rId11"/>
    <p:sldId id="304" r:id="rId12"/>
    <p:sldId id="305" r:id="rId13"/>
    <p:sldId id="345" r:id="rId14"/>
    <p:sldId id="347" r:id="rId15"/>
    <p:sldId id="348" r:id="rId16"/>
    <p:sldId id="344" r:id="rId17"/>
    <p:sldId id="332" r:id="rId18"/>
    <p:sldId id="323" r:id="rId19"/>
  </p:sldIdLst>
  <p:sldSz cx="9144000" cy="6858000" type="screen4x3"/>
  <p:notesSz cx="9926638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FFFF"/>
    <a:srgbClr val="00FFFF"/>
    <a:srgbClr val="99FF66"/>
    <a:srgbClr val="CC00FF"/>
    <a:srgbClr val="FF5050"/>
    <a:srgbClr val="FF66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0" autoAdjust="0"/>
    <p:restoredTop sz="96408" autoAdjust="0"/>
  </p:normalViewPr>
  <p:slideViewPr>
    <p:cSldViewPr>
      <p:cViewPr varScale="1">
        <p:scale>
          <a:sx n="87" d="100"/>
          <a:sy n="87" d="100"/>
        </p:scale>
        <p:origin x="90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074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latin typeface="+mn-lt"/>
                <a:cs typeface="Times New Roman" panose="02020603050405020304" pitchFamily="18" charset="0"/>
              </a:rPr>
              <a:t>94 843,4 тыс. </a:t>
            </a:r>
            <a:r>
              <a:rPr lang="ru-RU" dirty="0">
                <a:latin typeface="+mn-lt"/>
                <a:cs typeface="Times New Roman" panose="02020603050405020304" pitchFamily="18" charset="0"/>
              </a:rPr>
              <a:t>рублей</a:t>
            </a:r>
          </a:p>
        </c:rich>
      </c:tx>
      <c:layout>
        <c:manualLayout>
          <c:xMode val="edge"/>
          <c:yMode val="edge"/>
          <c:x val="0.26625816993464052"/>
          <c:y val="2.01233768143408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473856209150332E-2"/>
          <c:y val="0.17993119228582444"/>
          <c:w val="0.83905228758169936"/>
          <c:h val="0.673195530202879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31 миллион 405 тысяч 096 рублей</c:v>
                </c:pt>
              </c:strCache>
            </c:strRef>
          </c:tx>
          <c:spPr>
            <a:scene3d>
              <a:camera prst="orthographicFront"/>
              <a:lightRig rig="glow" dir="t">
                <a:rot lat="0" lon="0" rev="6360000"/>
              </a:lightRig>
            </a:scene3d>
            <a:sp3d>
              <a:bevelT w="95250" h="101600"/>
              <a:contourClr>
                <a:srgbClr val="000000"/>
              </a:contourClr>
            </a:sp3d>
          </c:spPr>
          <c:explosion val="14"/>
          <c:dPt>
            <c:idx val="0"/>
            <c:bubble3D val="0"/>
            <c:spPr>
              <a:solidFill>
                <a:srgbClr val="FF99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glow" dir="t">
                  <a:rot lat="0" lon="0" rev="6360000"/>
                </a:lightRig>
              </a:scene3d>
              <a:sp3d>
                <a:bevelT w="9525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8FD-4367-AC54-70B2356563E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glow" dir="t">
                  <a:rot lat="0" lon="0" rev="6360000"/>
                </a:lightRig>
              </a:scene3d>
              <a:sp3d>
                <a:bevelT w="9525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8FD-4367-AC54-70B2356563E7}"/>
              </c:ext>
            </c:extLst>
          </c:dPt>
          <c:cat>
            <c:strRef>
              <c:f>Лист1!$A$2:$A$3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0.73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FD-4367-AC54-70B2356563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D23-462A-801B-4B0FC6D3A7C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D23-462A-801B-4B0FC6D3A7CD}"/>
              </c:ext>
            </c:extLst>
          </c:dPt>
          <c:cat>
            <c:strRef>
              <c:f>Лист1!$A$2:$A$3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48FD-4367-AC54-70B235656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196387216303843E-2"/>
          <c:y val="0.92085775205498943"/>
          <c:w val="0.87814317327981062"/>
          <c:h val="7.0879785288739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757C5-E793-4DEB-BFF3-4E96B04C40DA}" type="doc">
      <dgm:prSet loTypeId="urn:microsoft.com/office/officeart/2005/8/layout/hierarchy3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D2DBAE7-69AF-4669-A30D-887FB8BDE854}">
      <dgm:prSet phldrT="[Текст]"/>
      <dgm:spPr/>
      <dgm:t>
        <a:bodyPr/>
        <a:lstStyle/>
        <a:p>
          <a:r>
            <a:rPr lang="ru-RU" dirty="0" smtClean="0"/>
            <a:t>Налоговые доходы</a:t>
          </a:r>
          <a:endParaRPr lang="ru-RU" dirty="0"/>
        </a:p>
      </dgm:t>
    </dgm:pt>
    <dgm:pt modelId="{317CBB61-A78B-47EF-B040-8B7CFB75E4D6}" type="parTrans" cxnId="{77DEA1CC-EBA7-4D75-905E-7D0236F263A1}">
      <dgm:prSet/>
      <dgm:spPr/>
      <dgm:t>
        <a:bodyPr/>
        <a:lstStyle/>
        <a:p>
          <a:endParaRPr lang="ru-RU"/>
        </a:p>
      </dgm:t>
    </dgm:pt>
    <dgm:pt modelId="{366CF6FE-FC43-4D5E-B7A9-774C1AA5E18B}" type="sibTrans" cxnId="{77DEA1CC-EBA7-4D75-905E-7D0236F263A1}">
      <dgm:prSet/>
      <dgm:spPr/>
      <dgm:t>
        <a:bodyPr/>
        <a:lstStyle/>
        <a:p>
          <a:endParaRPr lang="ru-RU"/>
        </a:p>
      </dgm:t>
    </dgm:pt>
    <dgm:pt modelId="{24D69744-16F8-4447-9CFA-6BA39D1ACD29}">
      <dgm:prSet phldrT="[Текст]" custT="1"/>
      <dgm:spPr/>
      <dgm:t>
        <a:bodyPr/>
        <a:lstStyle/>
        <a:p>
          <a:r>
            <a:rPr lang="ru-RU" sz="4000" dirty="0" smtClean="0"/>
            <a:t>35,9%</a:t>
          </a:r>
          <a:endParaRPr lang="ru-RU" sz="4000" dirty="0"/>
        </a:p>
      </dgm:t>
    </dgm:pt>
    <dgm:pt modelId="{16553960-66A4-467D-9873-BCC32494CBB3}" type="parTrans" cxnId="{FF66F81D-72AC-43E1-9963-1DF1F2E62696}">
      <dgm:prSet/>
      <dgm:spPr/>
      <dgm:t>
        <a:bodyPr/>
        <a:lstStyle/>
        <a:p>
          <a:endParaRPr lang="ru-RU"/>
        </a:p>
      </dgm:t>
    </dgm:pt>
    <dgm:pt modelId="{D87CD600-B8F9-4D9D-9A34-46DCFD2AD982}" type="sibTrans" cxnId="{FF66F81D-72AC-43E1-9963-1DF1F2E62696}">
      <dgm:prSet/>
      <dgm:spPr/>
      <dgm:t>
        <a:bodyPr/>
        <a:lstStyle/>
        <a:p>
          <a:endParaRPr lang="ru-RU"/>
        </a:p>
      </dgm:t>
    </dgm:pt>
    <dgm:pt modelId="{4BBC1F2A-D6E1-4CDB-BFD1-E5607263DEF8}">
      <dgm:prSet phldrT="[Текст]" custT="1"/>
      <dgm:spPr/>
      <dgm:t>
        <a:bodyPr/>
        <a:lstStyle/>
        <a:p>
          <a:r>
            <a:rPr lang="ru-RU" sz="2400" dirty="0" smtClean="0"/>
            <a:t>37 777,7</a:t>
          </a:r>
          <a:br>
            <a:rPr lang="ru-RU" sz="2400" dirty="0" smtClean="0"/>
          </a:br>
          <a:r>
            <a:rPr lang="ru-RU" sz="2400" dirty="0" smtClean="0"/>
            <a:t>тыс. руб.</a:t>
          </a:r>
          <a:endParaRPr lang="ru-RU" sz="2400" dirty="0"/>
        </a:p>
      </dgm:t>
    </dgm:pt>
    <dgm:pt modelId="{ED7D5B3F-A7E2-4DA3-A6A8-D11D30E5BA5C}" type="parTrans" cxnId="{5D752678-28CF-44BE-AE13-5387CC41BE9C}">
      <dgm:prSet/>
      <dgm:spPr/>
      <dgm:t>
        <a:bodyPr/>
        <a:lstStyle/>
        <a:p>
          <a:endParaRPr lang="ru-RU"/>
        </a:p>
      </dgm:t>
    </dgm:pt>
    <dgm:pt modelId="{8D17A90F-0F76-4608-ACCF-8C9FAEE89C28}" type="sibTrans" cxnId="{5D752678-28CF-44BE-AE13-5387CC41BE9C}">
      <dgm:prSet/>
      <dgm:spPr/>
      <dgm:t>
        <a:bodyPr/>
        <a:lstStyle/>
        <a:p>
          <a:endParaRPr lang="ru-RU"/>
        </a:p>
      </dgm:t>
    </dgm:pt>
    <dgm:pt modelId="{43D2EB29-1F3B-4DD4-B0F5-80DA3CBDA732}">
      <dgm:prSet phldrT="[Текст]"/>
      <dgm:spPr/>
      <dgm:t>
        <a:bodyPr/>
        <a:lstStyle/>
        <a:p>
          <a:r>
            <a:rPr lang="ru-RU" dirty="0" smtClean="0"/>
            <a:t>Неналоговые доходы </a:t>
          </a:r>
          <a:endParaRPr lang="ru-RU" dirty="0"/>
        </a:p>
      </dgm:t>
    </dgm:pt>
    <dgm:pt modelId="{4C73E7B1-198C-45E0-8A68-2AB2E92464D3}" type="parTrans" cxnId="{AD399148-04C7-4FFF-A1B1-0B527659F2C2}">
      <dgm:prSet/>
      <dgm:spPr/>
      <dgm:t>
        <a:bodyPr/>
        <a:lstStyle/>
        <a:p>
          <a:endParaRPr lang="ru-RU"/>
        </a:p>
      </dgm:t>
    </dgm:pt>
    <dgm:pt modelId="{4CFF2554-EAC0-4E4C-AD4B-04BF4B9B1FFC}" type="sibTrans" cxnId="{AD399148-04C7-4FFF-A1B1-0B527659F2C2}">
      <dgm:prSet/>
      <dgm:spPr/>
      <dgm:t>
        <a:bodyPr/>
        <a:lstStyle/>
        <a:p>
          <a:endParaRPr lang="ru-RU"/>
        </a:p>
      </dgm:t>
    </dgm:pt>
    <dgm:pt modelId="{92DD2166-127A-40D1-8A3E-D54A8F7B2699}">
      <dgm:prSet phldrT="[Текст]" custT="1"/>
      <dgm:spPr/>
      <dgm:t>
        <a:bodyPr/>
        <a:lstStyle/>
        <a:p>
          <a:r>
            <a:rPr lang="ru-RU" sz="4000" dirty="0" smtClean="0"/>
            <a:t>11,9%</a:t>
          </a:r>
          <a:endParaRPr lang="ru-RU" sz="4000" dirty="0"/>
        </a:p>
      </dgm:t>
    </dgm:pt>
    <dgm:pt modelId="{9AACAE55-7F8F-425B-8CCD-F2798CB90642}" type="parTrans" cxnId="{81754014-4E7F-437D-B4CB-92EFF8715D45}">
      <dgm:prSet/>
      <dgm:spPr/>
      <dgm:t>
        <a:bodyPr/>
        <a:lstStyle/>
        <a:p>
          <a:endParaRPr lang="ru-RU"/>
        </a:p>
      </dgm:t>
    </dgm:pt>
    <dgm:pt modelId="{72F25334-A2E9-43E9-A2BF-5A35A304F66A}" type="sibTrans" cxnId="{81754014-4E7F-437D-B4CB-92EFF8715D45}">
      <dgm:prSet/>
      <dgm:spPr/>
      <dgm:t>
        <a:bodyPr/>
        <a:lstStyle/>
        <a:p>
          <a:endParaRPr lang="ru-RU"/>
        </a:p>
      </dgm:t>
    </dgm:pt>
    <dgm:pt modelId="{E85233C1-F7FE-430F-965E-E6FCC15EB98B}">
      <dgm:prSet phldrT="[Текст]" custT="1"/>
      <dgm:spPr/>
      <dgm:t>
        <a:bodyPr/>
        <a:lstStyle/>
        <a:p>
          <a:r>
            <a:rPr lang="ru-RU" sz="2400" dirty="0" smtClean="0"/>
            <a:t>12 478,1</a:t>
          </a:r>
          <a:br>
            <a:rPr lang="ru-RU" sz="2400" dirty="0" smtClean="0"/>
          </a:br>
          <a:r>
            <a:rPr lang="ru-RU" sz="2400" dirty="0" smtClean="0"/>
            <a:t>тыс. руб.</a:t>
          </a:r>
          <a:endParaRPr lang="ru-RU" sz="2400" dirty="0"/>
        </a:p>
      </dgm:t>
    </dgm:pt>
    <dgm:pt modelId="{59D9D17A-2E9E-4604-BB2E-BD1E79FA258C}" type="parTrans" cxnId="{B9CB10DC-293E-44AE-8DB1-A79F5DB5506C}">
      <dgm:prSet/>
      <dgm:spPr/>
      <dgm:t>
        <a:bodyPr/>
        <a:lstStyle/>
        <a:p>
          <a:endParaRPr lang="ru-RU"/>
        </a:p>
      </dgm:t>
    </dgm:pt>
    <dgm:pt modelId="{E21FBEC1-7627-4952-8FE5-657255C3EB98}" type="sibTrans" cxnId="{B9CB10DC-293E-44AE-8DB1-A79F5DB5506C}">
      <dgm:prSet/>
      <dgm:spPr/>
      <dgm:t>
        <a:bodyPr/>
        <a:lstStyle/>
        <a:p>
          <a:endParaRPr lang="ru-RU"/>
        </a:p>
      </dgm:t>
    </dgm:pt>
    <dgm:pt modelId="{D180C69D-13C9-4486-B57E-B05273E7BB4A}">
      <dgm:prSet phldrT="[Текст]"/>
      <dgm:spPr/>
      <dgm:t>
        <a:bodyPr/>
        <a:lstStyle/>
        <a:p>
          <a:r>
            <a:rPr lang="ru-RU" dirty="0" smtClean="0"/>
            <a:t>Безвозмездные поступления</a:t>
          </a:r>
          <a:endParaRPr lang="ru-RU" dirty="0"/>
        </a:p>
      </dgm:t>
    </dgm:pt>
    <dgm:pt modelId="{F61604E7-FA20-4982-9736-D692A53372E0}" type="parTrans" cxnId="{A9E83450-4324-4BDD-9A18-715ACC67D0A6}">
      <dgm:prSet/>
      <dgm:spPr/>
      <dgm:t>
        <a:bodyPr/>
        <a:lstStyle/>
        <a:p>
          <a:endParaRPr lang="ru-RU"/>
        </a:p>
      </dgm:t>
    </dgm:pt>
    <dgm:pt modelId="{FA89D752-DCAD-467E-88E9-6B40F2C73C25}" type="sibTrans" cxnId="{A9E83450-4324-4BDD-9A18-715ACC67D0A6}">
      <dgm:prSet/>
      <dgm:spPr/>
      <dgm:t>
        <a:bodyPr/>
        <a:lstStyle/>
        <a:p>
          <a:endParaRPr lang="ru-RU"/>
        </a:p>
      </dgm:t>
    </dgm:pt>
    <dgm:pt modelId="{E3B7F3A3-39A0-4604-A641-3C9B1B60B361}">
      <dgm:prSet phldrT="[Текст]" custT="1"/>
      <dgm:spPr/>
      <dgm:t>
        <a:bodyPr/>
        <a:lstStyle/>
        <a:p>
          <a:r>
            <a:rPr lang="ru-RU" sz="4000" dirty="0" smtClean="0"/>
            <a:t>52,2%</a:t>
          </a:r>
          <a:endParaRPr lang="ru-RU" sz="4000" dirty="0"/>
        </a:p>
      </dgm:t>
    </dgm:pt>
    <dgm:pt modelId="{287B83E5-E67C-4AE4-B987-C0C90B4EBEA8}" type="parTrans" cxnId="{3E984C39-1BAE-44F1-816E-B73355EFFA26}">
      <dgm:prSet/>
      <dgm:spPr/>
      <dgm:t>
        <a:bodyPr/>
        <a:lstStyle/>
        <a:p>
          <a:endParaRPr lang="ru-RU"/>
        </a:p>
      </dgm:t>
    </dgm:pt>
    <dgm:pt modelId="{6D28E6A1-4FA4-4DCB-8D0D-A84C60BD0EB5}" type="sibTrans" cxnId="{3E984C39-1BAE-44F1-816E-B73355EFFA26}">
      <dgm:prSet/>
      <dgm:spPr/>
      <dgm:t>
        <a:bodyPr/>
        <a:lstStyle/>
        <a:p>
          <a:endParaRPr lang="ru-RU"/>
        </a:p>
      </dgm:t>
    </dgm:pt>
    <dgm:pt modelId="{E76D2AEE-772E-4A73-838C-BC8342C22D2C}">
      <dgm:prSet phldrT="[Текст]" custT="1"/>
      <dgm:spPr/>
      <dgm:t>
        <a:bodyPr/>
        <a:lstStyle/>
        <a:p>
          <a:r>
            <a:rPr lang="ru-RU" sz="2400" dirty="0" smtClean="0"/>
            <a:t>54 916,0</a:t>
          </a:r>
          <a:br>
            <a:rPr lang="ru-RU" sz="2400" dirty="0" smtClean="0"/>
          </a:br>
          <a:r>
            <a:rPr lang="ru-RU" sz="2400" dirty="0" smtClean="0"/>
            <a:t>тыс. руб.</a:t>
          </a:r>
        </a:p>
      </dgm:t>
    </dgm:pt>
    <dgm:pt modelId="{3640EF2B-5B11-4121-A7D4-A784956C7A27}" type="parTrans" cxnId="{900C4D26-28F9-4AA2-91B3-E3B562C819E4}">
      <dgm:prSet/>
      <dgm:spPr/>
      <dgm:t>
        <a:bodyPr/>
        <a:lstStyle/>
        <a:p>
          <a:endParaRPr lang="ru-RU"/>
        </a:p>
      </dgm:t>
    </dgm:pt>
    <dgm:pt modelId="{65F54C3B-A665-41E9-B7F8-51106E40E18F}" type="sibTrans" cxnId="{900C4D26-28F9-4AA2-91B3-E3B562C819E4}">
      <dgm:prSet/>
      <dgm:spPr/>
      <dgm:t>
        <a:bodyPr/>
        <a:lstStyle/>
        <a:p>
          <a:endParaRPr lang="ru-RU"/>
        </a:p>
      </dgm:t>
    </dgm:pt>
    <dgm:pt modelId="{609FBF8D-2FE5-46A6-B9FF-B79EDA349D51}" type="pres">
      <dgm:prSet presAssocID="{AF7757C5-E793-4DEB-BFF3-4E96B04C40D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30A76A-00E6-409E-93A9-72D15FA5F197}" type="pres">
      <dgm:prSet presAssocID="{4D2DBAE7-69AF-4669-A30D-887FB8BDE854}" presName="root" presStyleCnt="0"/>
      <dgm:spPr/>
    </dgm:pt>
    <dgm:pt modelId="{9B6A6591-00B7-47AF-A740-F285BB625366}" type="pres">
      <dgm:prSet presAssocID="{4D2DBAE7-69AF-4669-A30D-887FB8BDE854}" presName="rootComposite" presStyleCnt="0"/>
      <dgm:spPr/>
    </dgm:pt>
    <dgm:pt modelId="{826757B4-B697-4218-BC79-6B05877410BD}" type="pres">
      <dgm:prSet presAssocID="{4D2DBAE7-69AF-4669-A30D-887FB8BDE854}" presName="rootText" presStyleLbl="node1" presStyleIdx="0" presStyleCnt="3"/>
      <dgm:spPr/>
      <dgm:t>
        <a:bodyPr/>
        <a:lstStyle/>
        <a:p>
          <a:endParaRPr lang="ru-RU"/>
        </a:p>
      </dgm:t>
    </dgm:pt>
    <dgm:pt modelId="{4B412215-D1DE-487F-9BBA-468C02E3A2BA}" type="pres">
      <dgm:prSet presAssocID="{4D2DBAE7-69AF-4669-A30D-887FB8BDE854}" presName="rootConnector" presStyleLbl="node1" presStyleIdx="0" presStyleCnt="3"/>
      <dgm:spPr/>
      <dgm:t>
        <a:bodyPr/>
        <a:lstStyle/>
        <a:p>
          <a:endParaRPr lang="ru-RU"/>
        </a:p>
      </dgm:t>
    </dgm:pt>
    <dgm:pt modelId="{A2945D30-016F-4219-8269-ED38EC7CF956}" type="pres">
      <dgm:prSet presAssocID="{4D2DBAE7-69AF-4669-A30D-887FB8BDE854}" presName="childShape" presStyleCnt="0"/>
      <dgm:spPr/>
    </dgm:pt>
    <dgm:pt modelId="{04DAC4E6-6846-45A7-BC09-2A0B857104CA}" type="pres">
      <dgm:prSet presAssocID="{16553960-66A4-467D-9873-BCC32494CBB3}" presName="Name13" presStyleLbl="parChTrans1D2" presStyleIdx="0" presStyleCnt="6"/>
      <dgm:spPr/>
      <dgm:t>
        <a:bodyPr/>
        <a:lstStyle/>
        <a:p>
          <a:endParaRPr lang="ru-RU"/>
        </a:p>
      </dgm:t>
    </dgm:pt>
    <dgm:pt modelId="{6DBF184F-5B7C-49F8-ACA3-F160D16C2489}" type="pres">
      <dgm:prSet presAssocID="{24D69744-16F8-4447-9CFA-6BA39D1ACD29}" presName="childText" presStyleLbl="bgAcc1" presStyleIdx="0" presStyleCnt="6" custScaleX="125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ABAD6-1EE6-45FF-B7F3-9E89B919DF03}" type="pres">
      <dgm:prSet presAssocID="{ED7D5B3F-A7E2-4DA3-A6A8-D11D30E5BA5C}" presName="Name13" presStyleLbl="parChTrans1D2" presStyleIdx="1" presStyleCnt="6"/>
      <dgm:spPr/>
      <dgm:t>
        <a:bodyPr/>
        <a:lstStyle/>
        <a:p>
          <a:endParaRPr lang="ru-RU"/>
        </a:p>
      </dgm:t>
    </dgm:pt>
    <dgm:pt modelId="{579C225E-5EA6-4DBE-ADCA-58FCA885CA29}" type="pres">
      <dgm:prSet presAssocID="{4BBC1F2A-D6E1-4CDB-BFD1-E5607263DEF8}" presName="childText" presStyleLbl="bgAcc1" presStyleIdx="1" presStyleCnt="6" custScaleX="146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8B448-716B-454B-A302-D8F850DDD0E8}" type="pres">
      <dgm:prSet presAssocID="{43D2EB29-1F3B-4DD4-B0F5-80DA3CBDA732}" presName="root" presStyleCnt="0"/>
      <dgm:spPr/>
    </dgm:pt>
    <dgm:pt modelId="{67B5C76A-7C1D-4055-8720-96FC678D94A9}" type="pres">
      <dgm:prSet presAssocID="{43D2EB29-1F3B-4DD4-B0F5-80DA3CBDA732}" presName="rootComposite" presStyleCnt="0"/>
      <dgm:spPr/>
    </dgm:pt>
    <dgm:pt modelId="{E9725B3F-6185-4DDC-9491-7CCEFBDDD16F}" type="pres">
      <dgm:prSet presAssocID="{43D2EB29-1F3B-4DD4-B0F5-80DA3CBDA732}" presName="rootText" presStyleLbl="node1" presStyleIdx="1" presStyleCnt="3"/>
      <dgm:spPr/>
      <dgm:t>
        <a:bodyPr/>
        <a:lstStyle/>
        <a:p>
          <a:endParaRPr lang="ru-RU"/>
        </a:p>
      </dgm:t>
    </dgm:pt>
    <dgm:pt modelId="{898A0F80-E477-428E-954C-DB7E10A36446}" type="pres">
      <dgm:prSet presAssocID="{43D2EB29-1F3B-4DD4-B0F5-80DA3CBDA732}" presName="rootConnector" presStyleLbl="node1" presStyleIdx="1" presStyleCnt="3"/>
      <dgm:spPr/>
      <dgm:t>
        <a:bodyPr/>
        <a:lstStyle/>
        <a:p>
          <a:endParaRPr lang="ru-RU"/>
        </a:p>
      </dgm:t>
    </dgm:pt>
    <dgm:pt modelId="{A5171832-5916-407E-900E-A28A0ECB4A5E}" type="pres">
      <dgm:prSet presAssocID="{43D2EB29-1F3B-4DD4-B0F5-80DA3CBDA732}" presName="childShape" presStyleCnt="0"/>
      <dgm:spPr/>
    </dgm:pt>
    <dgm:pt modelId="{F9E250EC-B441-472C-8997-A8D4CD1AF569}" type="pres">
      <dgm:prSet presAssocID="{9AACAE55-7F8F-425B-8CCD-F2798CB90642}" presName="Name13" presStyleLbl="parChTrans1D2" presStyleIdx="2" presStyleCnt="6"/>
      <dgm:spPr/>
      <dgm:t>
        <a:bodyPr/>
        <a:lstStyle/>
        <a:p>
          <a:endParaRPr lang="ru-RU"/>
        </a:p>
      </dgm:t>
    </dgm:pt>
    <dgm:pt modelId="{9A3BA4C1-F4E0-4945-96FA-8DDA88712B16}" type="pres">
      <dgm:prSet presAssocID="{92DD2166-127A-40D1-8A3E-D54A8F7B2699}" presName="childText" presStyleLbl="bgAcc1" presStyleIdx="2" presStyleCnt="6" custScaleX="133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7DE33-B076-4158-825D-8F1779A6024A}" type="pres">
      <dgm:prSet presAssocID="{59D9D17A-2E9E-4604-BB2E-BD1E79FA258C}" presName="Name13" presStyleLbl="parChTrans1D2" presStyleIdx="3" presStyleCnt="6"/>
      <dgm:spPr/>
      <dgm:t>
        <a:bodyPr/>
        <a:lstStyle/>
        <a:p>
          <a:endParaRPr lang="ru-RU"/>
        </a:p>
      </dgm:t>
    </dgm:pt>
    <dgm:pt modelId="{3B700A11-5CA6-420A-A646-20E8725F484E}" type="pres">
      <dgm:prSet presAssocID="{E85233C1-F7FE-430F-965E-E6FCC15EB98B}" presName="childText" presStyleLbl="bgAcc1" presStyleIdx="3" presStyleCnt="6" custScaleX="153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CBDBE-E5CC-4EA9-8268-43A8C2A3914A}" type="pres">
      <dgm:prSet presAssocID="{D180C69D-13C9-4486-B57E-B05273E7BB4A}" presName="root" presStyleCnt="0"/>
      <dgm:spPr/>
    </dgm:pt>
    <dgm:pt modelId="{57A658AA-FEE3-41C9-B806-225FE645A5DB}" type="pres">
      <dgm:prSet presAssocID="{D180C69D-13C9-4486-B57E-B05273E7BB4A}" presName="rootComposite" presStyleCnt="0"/>
      <dgm:spPr/>
    </dgm:pt>
    <dgm:pt modelId="{7DCFCB83-52F8-443E-92D8-D44ED154109F}" type="pres">
      <dgm:prSet presAssocID="{D180C69D-13C9-4486-B57E-B05273E7BB4A}" presName="rootText" presStyleLbl="node1" presStyleIdx="2" presStyleCnt="3"/>
      <dgm:spPr/>
      <dgm:t>
        <a:bodyPr/>
        <a:lstStyle/>
        <a:p>
          <a:endParaRPr lang="ru-RU"/>
        </a:p>
      </dgm:t>
    </dgm:pt>
    <dgm:pt modelId="{E2B38022-BC7D-444C-A5D8-637E36532505}" type="pres">
      <dgm:prSet presAssocID="{D180C69D-13C9-4486-B57E-B05273E7BB4A}" presName="rootConnector" presStyleLbl="node1" presStyleIdx="2" presStyleCnt="3"/>
      <dgm:spPr/>
      <dgm:t>
        <a:bodyPr/>
        <a:lstStyle/>
        <a:p>
          <a:endParaRPr lang="ru-RU"/>
        </a:p>
      </dgm:t>
    </dgm:pt>
    <dgm:pt modelId="{CCB859EC-0FDA-4FE3-8664-E72FC5C8E51B}" type="pres">
      <dgm:prSet presAssocID="{D180C69D-13C9-4486-B57E-B05273E7BB4A}" presName="childShape" presStyleCnt="0"/>
      <dgm:spPr/>
    </dgm:pt>
    <dgm:pt modelId="{E77E901F-422C-401C-A509-30FE1D3C36AC}" type="pres">
      <dgm:prSet presAssocID="{287B83E5-E67C-4AE4-B987-C0C90B4EBEA8}" presName="Name13" presStyleLbl="parChTrans1D2" presStyleIdx="4" presStyleCnt="6"/>
      <dgm:spPr/>
      <dgm:t>
        <a:bodyPr/>
        <a:lstStyle/>
        <a:p>
          <a:endParaRPr lang="ru-RU"/>
        </a:p>
      </dgm:t>
    </dgm:pt>
    <dgm:pt modelId="{2C76B5F5-E4DC-4E60-B739-EC33987B1D4A}" type="pres">
      <dgm:prSet presAssocID="{E3B7F3A3-39A0-4604-A641-3C9B1B60B361}" presName="childText" presStyleLbl="bgAcc1" presStyleIdx="4" presStyleCnt="6" custScaleX="159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286E8-F611-4730-BCB8-9724EE3A0C3B}" type="pres">
      <dgm:prSet presAssocID="{3640EF2B-5B11-4121-A7D4-A784956C7A27}" presName="Name13" presStyleLbl="parChTrans1D2" presStyleIdx="5" presStyleCnt="6"/>
      <dgm:spPr/>
      <dgm:t>
        <a:bodyPr/>
        <a:lstStyle/>
        <a:p>
          <a:endParaRPr lang="ru-RU"/>
        </a:p>
      </dgm:t>
    </dgm:pt>
    <dgm:pt modelId="{4E4FABA6-9067-4835-8B0F-9A999AFD5AAA}" type="pres">
      <dgm:prSet presAssocID="{E76D2AEE-772E-4A73-838C-BC8342C22D2C}" presName="childText" presStyleLbl="bgAcc1" presStyleIdx="5" presStyleCnt="6" custScaleX="153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D8C5F2-58DE-4BEF-B3A6-9A3EDBDDBCC0}" type="presOf" srcId="{E76D2AEE-772E-4A73-838C-BC8342C22D2C}" destId="{4E4FABA6-9067-4835-8B0F-9A999AFD5AAA}" srcOrd="0" destOrd="0" presId="urn:microsoft.com/office/officeart/2005/8/layout/hierarchy3"/>
    <dgm:cxn modelId="{5BA04036-5F33-4088-AF68-F014AE7AC888}" type="presOf" srcId="{43D2EB29-1F3B-4DD4-B0F5-80DA3CBDA732}" destId="{898A0F80-E477-428E-954C-DB7E10A36446}" srcOrd="1" destOrd="0" presId="urn:microsoft.com/office/officeart/2005/8/layout/hierarchy3"/>
    <dgm:cxn modelId="{EE22758F-F146-4F06-BC18-51FE4EFE3EAC}" type="presOf" srcId="{E3B7F3A3-39A0-4604-A641-3C9B1B60B361}" destId="{2C76B5F5-E4DC-4E60-B739-EC33987B1D4A}" srcOrd="0" destOrd="0" presId="urn:microsoft.com/office/officeart/2005/8/layout/hierarchy3"/>
    <dgm:cxn modelId="{D409F402-A8A0-472C-846D-325EEF0418A0}" type="presOf" srcId="{4D2DBAE7-69AF-4669-A30D-887FB8BDE854}" destId="{4B412215-D1DE-487F-9BBA-468C02E3A2BA}" srcOrd="1" destOrd="0" presId="urn:microsoft.com/office/officeart/2005/8/layout/hierarchy3"/>
    <dgm:cxn modelId="{4C4BF90B-3AB2-4EBE-8AB8-073E54C5E13D}" type="presOf" srcId="{4BBC1F2A-D6E1-4CDB-BFD1-E5607263DEF8}" destId="{579C225E-5EA6-4DBE-ADCA-58FCA885CA29}" srcOrd="0" destOrd="0" presId="urn:microsoft.com/office/officeart/2005/8/layout/hierarchy3"/>
    <dgm:cxn modelId="{96C4D14B-2392-4270-997D-085AA4D43965}" type="presOf" srcId="{E85233C1-F7FE-430F-965E-E6FCC15EB98B}" destId="{3B700A11-5CA6-420A-A646-20E8725F484E}" srcOrd="0" destOrd="0" presId="urn:microsoft.com/office/officeart/2005/8/layout/hierarchy3"/>
    <dgm:cxn modelId="{900C4D26-28F9-4AA2-91B3-E3B562C819E4}" srcId="{D180C69D-13C9-4486-B57E-B05273E7BB4A}" destId="{E76D2AEE-772E-4A73-838C-BC8342C22D2C}" srcOrd="1" destOrd="0" parTransId="{3640EF2B-5B11-4121-A7D4-A784956C7A27}" sibTransId="{65F54C3B-A665-41E9-B7F8-51106E40E18F}"/>
    <dgm:cxn modelId="{7C6A12D1-8871-47B2-A39B-FA4AB7F19FE1}" type="presOf" srcId="{59D9D17A-2E9E-4604-BB2E-BD1E79FA258C}" destId="{CE87DE33-B076-4158-825D-8F1779A6024A}" srcOrd="0" destOrd="0" presId="urn:microsoft.com/office/officeart/2005/8/layout/hierarchy3"/>
    <dgm:cxn modelId="{62213E55-8FDA-42E6-8CBD-E9B054FBE10D}" type="presOf" srcId="{ED7D5B3F-A7E2-4DA3-A6A8-D11D30E5BA5C}" destId="{40DABAD6-1EE6-45FF-B7F3-9E89B919DF03}" srcOrd="0" destOrd="0" presId="urn:microsoft.com/office/officeart/2005/8/layout/hierarchy3"/>
    <dgm:cxn modelId="{81754014-4E7F-437D-B4CB-92EFF8715D45}" srcId="{43D2EB29-1F3B-4DD4-B0F5-80DA3CBDA732}" destId="{92DD2166-127A-40D1-8A3E-D54A8F7B2699}" srcOrd="0" destOrd="0" parTransId="{9AACAE55-7F8F-425B-8CCD-F2798CB90642}" sibTransId="{72F25334-A2E9-43E9-A2BF-5A35A304F66A}"/>
    <dgm:cxn modelId="{4B3C8F5D-2A03-4575-8589-163BFFE1A059}" type="presOf" srcId="{4D2DBAE7-69AF-4669-A30D-887FB8BDE854}" destId="{826757B4-B697-4218-BC79-6B05877410BD}" srcOrd="0" destOrd="0" presId="urn:microsoft.com/office/officeart/2005/8/layout/hierarchy3"/>
    <dgm:cxn modelId="{B9CB10DC-293E-44AE-8DB1-A79F5DB5506C}" srcId="{43D2EB29-1F3B-4DD4-B0F5-80DA3CBDA732}" destId="{E85233C1-F7FE-430F-965E-E6FCC15EB98B}" srcOrd="1" destOrd="0" parTransId="{59D9D17A-2E9E-4604-BB2E-BD1E79FA258C}" sibTransId="{E21FBEC1-7627-4952-8FE5-657255C3EB98}"/>
    <dgm:cxn modelId="{CFCAD635-1727-4D03-980B-B6F4DBCB4F67}" type="presOf" srcId="{3640EF2B-5B11-4121-A7D4-A784956C7A27}" destId="{246286E8-F611-4730-BCB8-9724EE3A0C3B}" srcOrd="0" destOrd="0" presId="urn:microsoft.com/office/officeart/2005/8/layout/hierarchy3"/>
    <dgm:cxn modelId="{BDBCC619-271D-49C3-A350-10A8C0784DE3}" type="presOf" srcId="{43D2EB29-1F3B-4DD4-B0F5-80DA3CBDA732}" destId="{E9725B3F-6185-4DDC-9491-7CCEFBDDD16F}" srcOrd="0" destOrd="0" presId="urn:microsoft.com/office/officeart/2005/8/layout/hierarchy3"/>
    <dgm:cxn modelId="{AD399148-04C7-4FFF-A1B1-0B527659F2C2}" srcId="{AF7757C5-E793-4DEB-BFF3-4E96B04C40DA}" destId="{43D2EB29-1F3B-4DD4-B0F5-80DA3CBDA732}" srcOrd="1" destOrd="0" parTransId="{4C73E7B1-198C-45E0-8A68-2AB2E92464D3}" sibTransId="{4CFF2554-EAC0-4E4C-AD4B-04BF4B9B1FFC}"/>
    <dgm:cxn modelId="{3E984C39-1BAE-44F1-816E-B73355EFFA26}" srcId="{D180C69D-13C9-4486-B57E-B05273E7BB4A}" destId="{E3B7F3A3-39A0-4604-A641-3C9B1B60B361}" srcOrd="0" destOrd="0" parTransId="{287B83E5-E67C-4AE4-B987-C0C90B4EBEA8}" sibTransId="{6D28E6A1-4FA4-4DCB-8D0D-A84C60BD0EB5}"/>
    <dgm:cxn modelId="{0A04C048-625B-4489-BE00-5F0C529BBE0D}" type="presOf" srcId="{287B83E5-E67C-4AE4-B987-C0C90B4EBEA8}" destId="{E77E901F-422C-401C-A509-30FE1D3C36AC}" srcOrd="0" destOrd="0" presId="urn:microsoft.com/office/officeart/2005/8/layout/hierarchy3"/>
    <dgm:cxn modelId="{BD239831-AAE8-423F-A5A4-B6A9CBF2D441}" type="presOf" srcId="{D180C69D-13C9-4486-B57E-B05273E7BB4A}" destId="{7DCFCB83-52F8-443E-92D8-D44ED154109F}" srcOrd="0" destOrd="0" presId="urn:microsoft.com/office/officeart/2005/8/layout/hierarchy3"/>
    <dgm:cxn modelId="{0B013E0B-87AC-447E-AD3F-A2B8C4A98A03}" type="presOf" srcId="{AF7757C5-E793-4DEB-BFF3-4E96B04C40DA}" destId="{609FBF8D-2FE5-46A6-B9FF-B79EDA349D51}" srcOrd="0" destOrd="0" presId="urn:microsoft.com/office/officeart/2005/8/layout/hierarchy3"/>
    <dgm:cxn modelId="{77DEA1CC-EBA7-4D75-905E-7D0236F263A1}" srcId="{AF7757C5-E793-4DEB-BFF3-4E96B04C40DA}" destId="{4D2DBAE7-69AF-4669-A30D-887FB8BDE854}" srcOrd="0" destOrd="0" parTransId="{317CBB61-A78B-47EF-B040-8B7CFB75E4D6}" sibTransId="{366CF6FE-FC43-4D5E-B7A9-774C1AA5E18B}"/>
    <dgm:cxn modelId="{A3241F7F-35E4-4CB9-AF67-D696BCE15F51}" type="presOf" srcId="{24D69744-16F8-4447-9CFA-6BA39D1ACD29}" destId="{6DBF184F-5B7C-49F8-ACA3-F160D16C2489}" srcOrd="0" destOrd="0" presId="urn:microsoft.com/office/officeart/2005/8/layout/hierarchy3"/>
    <dgm:cxn modelId="{A9E83450-4324-4BDD-9A18-715ACC67D0A6}" srcId="{AF7757C5-E793-4DEB-BFF3-4E96B04C40DA}" destId="{D180C69D-13C9-4486-B57E-B05273E7BB4A}" srcOrd="2" destOrd="0" parTransId="{F61604E7-FA20-4982-9736-D692A53372E0}" sibTransId="{FA89D752-DCAD-467E-88E9-6B40F2C73C25}"/>
    <dgm:cxn modelId="{B397BFCA-D7E5-4AAE-AB62-996ABBFF2058}" type="presOf" srcId="{16553960-66A4-467D-9873-BCC32494CBB3}" destId="{04DAC4E6-6846-45A7-BC09-2A0B857104CA}" srcOrd="0" destOrd="0" presId="urn:microsoft.com/office/officeart/2005/8/layout/hierarchy3"/>
    <dgm:cxn modelId="{5D752678-28CF-44BE-AE13-5387CC41BE9C}" srcId="{4D2DBAE7-69AF-4669-A30D-887FB8BDE854}" destId="{4BBC1F2A-D6E1-4CDB-BFD1-E5607263DEF8}" srcOrd="1" destOrd="0" parTransId="{ED7D5B3F-A7E2-4DA3-A6A8-D11D30E5BA5C}" sibTransId="{8D17A90F-0F76-4608-ACCF-8C9FAEE89C28}"/>
    <dgm:cxn modelId="{F4E547CC-8E05-4FE6-9ABF-063108466AC3}" type="presOf" srcId="{92DD2166-127A-40D1-8A3E-D54A8F7B2699}" destId="{9A3BA4C1-F4E0-4945-96FA-8DDA88712B16}" srcOrd="0" destOrd="0" presId="urn:microsoft.com/office/officeart/2005/8/layout/hierarchy3"/>
    <dgm:cxn modelId="{FF66F81D-72AC-43E1-9963-1DF1F2E62696}" srcId="{4D2DBAE7-69AF-4669-A30D-887FB8BDE854}" destId="{24D69744-16F8-4447-9CFA-6BA39D1ACD29}" srcOrd="0" destOrd="0" parTransId="{16553960-66A4-467D-9873-BCC32494CBB3}" sibTransId="{D87CD600-B8F9-4D9D-9A34-46DCFD2AD982}"/>
    <dgm:cxn modelId="{B178A654-610F-447E-B2ED-93F3C74D3D17}" type="presOf" srcId="{9AACAE55-7F8F-425B-8CCD-F2798CB90642}" destId="{F9E250EC-B441-472C-8997-A8D4CD1AF569}" srcOrd="0" destOrd="0" presId="urn:microsoft.com/office/officeart/2005/8/layout/hierarchy3"/>
    <dgm:cxn modelId="{B751960F-0F22-4BB2-813B-7107F35BDE9D}" type="presOf" srcId="{D180C69D-13C9-4486-B57E-B05273E7BB4A}" destId="{E2B38022-BC7D-444C-A5D8-637E36532505}" srcOrd="1" destOrd="0" presId="urn:microsoft.com/office/officeart/2005/8/layout/hierarchy3"/>
    <dgm:cxn modelId="{20ADF1CA-6FB0-4180-A7CD-DE4C226AB675}" type="presParOf" srcId="{609FBF8D-2FE5-46A6-B9FF-B79EDA349D51}" destId="{AA30A76A-00E6-409E-93A9-72D15FA5F197}" srcOrd="0" destOrd="0" presId="urn:microsoft.com/office/officeart/2005/8/layout/hierarchy3"/>
    <dgm:cxn modelId="{E9B121F1-CE1C-411E-A22A-744107E4865E}" type="presParOf" srcId="{AA30A76A-00E6-409E-93A9-72D15FA5F197}" destId="{9B6A6591-00B7-47AF-A740-F285BB625366}" srcOrd="0" destOrd="0" presId="urn:microsoft.com/office/officeart/2005/8/layout/hierarchy3"/>
    <dgm:cxn modelId="{42EA030C-3A73-437A-A9C0-DE2D6F1C368A}" type="presParOf" srcId="{9B6A6591-00B7-47AF-A740-F285BB625366}" destId="{826757B4-B697-4218-BC79-6B05877410BD}" srcOrd="0" destOrd="0" presId="urn:microsoft.com/office/officeart/2005/8/layout/hierarchy3"/>
    <dgm:cxn modelId="{6952BB0D-DAD5-48D0-BF49-4A268B76628B}" type="presParOf" srcId="{9B6A6591-00B7-47AF-A740-F285BB625366}" destId="{4B412215-D1DE-487F-9BBA-468C02E3A2BA}" srcOrd="1" destOrd="0" presId="urn:microsoft.com/office/officeart/2005/8/layout/hierarchy3"/>
    <dgm:cxn modelId="{1CD019C0-C453-4F60-AF55-0D7E6C8216E5}" type="presParOf" srcId="{AA30A76A-00E6-409E-93A9-72D15FA5F197}" destId="{A2945D30-016F-4219-8269-ED38EC7CF956}" srcOrd="1" destOrd="0" presId="urn:microsoft.com/office/officeart/2005/8/layout/hierarchy3"/>
    <dgm:cxn modelId="{CC475F86-ED19-4E9E-A9BB-7D8AF1E8EA00}" type="presParOf" srcId="{A2945D30-016F-4219-8269-ED38EC7CF956}" destId="{04DAC4E6-6846-45A7-BC09-2A0B857104CA}" srcOrd="0" destOrd="0" presId="urn:microsoft.com/office/officeart/2005/8/layout/hierarchy3"/>
    <dgm:cxn modelId="{044EFEEF-646D-4BC1-8E8F-EA84EDFD0286}" type="presParOf" srcId="{A2945D30-016F-4219-8269-ED38EC7CF956}" destId="{6DBF184F-5B7C-49F8-ACA3-F160D16C2489}" srcOrd="1" destOrd="0" presId="urn:microsoft.com/office/officeart/2005/8/layout/hierarchy3"/>
    <dgm:cxn modelId="{1B2D0DE3-4832-4F48-ABB3-8CF6C2F2C085}" type="presParOf" srcId="{A2945D30-016F-4219-8269-ED38EC7CF956}" destId="{40DABAD6-1EE6-45FF-B7F3-9E89B919DF03}" srcOrd="2" destOrd="0" presId="urn:microsoft.com/office/officeart/2005/8/layout/hierarchy3"/>
    <dgm:cxn modelId="{5411FAC3-DFB7-4B77-8846-D81950D504CB}" type="presParOf" srcId="{A2945D30-016F-4219-8269-ED38EC7CF956}" destId="{579C225E-5EA6-4DBE-ADCA-58FCA885CA29}" srcOrd="3" destOrd="0" presId="urn:microsoft.com/office/officeart/2005/8/layout/hierarchy3"/>
    <dgm:cxn modelId="{D390E579-3A1E-45BA-B3F1-CED29E02ABE9}" type="presParOf" srcId="{609FBF8D-2FE5-46A6-B9FF-B79EDA349D51}" destId="{6ED8B448-716B-454B-A302-D8F850DDD0E8}" srcOrd="1" destOrd="0" presId="urn:microsoft.com/office/officeart/2005/8/layout/hierarchy3"/>
    <dgm:cxn modelId="{91ED9AB3-19C1-417F-8E61-F7B6E1B919B8}" type="presParOf" srcId="{6ED8B448-716B-454B-A302-D8F850DDD0E8}" destId="{67B5C76A-7C1D-4055-8720-96FC678D94A9}" srcOrd="0" destOrd="0" presId="urn:microsoft.com/office/officeart/2005/8/layout/hierarchy3"/>
    <dgm:cxn modelId="{85CA3263-061A-4433-AB87-487B1C669314}" type="presParOf" srcId="{67B5C76A-7C1D-4055-8720-96FC678D94A9}" destId="{E9725B3F-6185-4DDC-9491-7CCEFBDDD16F}" srcOrd="0" destOrd="0" presId="urn:microsoft.com/office/officeart/2005/8/layout/hierarchy3"/>
    <dgm:cxn modelId="{CC96DA73-D14E-4C44-9372-B32D9F0D7294}" type="presParOf" srcId="{67B5C76A-7C1D-4055-8720-96FC678D94A9}" destId="{898A0F80-E477-428E-954C-DB7E10A36446}" srcOrd="1" destOrd="0" presId="urn:microsoft.com/office/officeart/2005/8/layout/hierarchy3"/>
    <dgm:cxn modelId="{5414D5DC-B116-4307-9AD1-6D435FD5DBBB}" type="presParOf" srcId="{6ED8B448-716B-454B-A302-D8F850DDD0E8}" destId="{A5171832-5916-407E-900E-A28A0ECB4A5E}" srcOrd="1" destOrd="0" presId="urn:microsoft.com/office/officeart/2005/8/layout/hierarchy3"/>
    <dgm:cxn modelId="{58FF62E8-1C4F-466A-8EB6-00CD8677254A}" type="presParOf" srcId="{A5171832-5916-407E-900E-A28A0ECB4A5E}" destId="{F9E250EC-B441-472C-8997-A8D4CD1AF569}" srcOrd="0" destOrd="0" presId="urn:microsoft.com/office/officeart/2005/8/layout/hierarchy3"/>
    <dgm:cxn modelId="{3A632794-D616-4A91-8FE0-A40D22283065}" type="presParOf" srcId="{A5171832-5916-407E-900E-A28A0ECB4A5E}" destId="{9A3BA4C1-F4E0-4945-96FA-8DDA88712B16}" srcOrd="1" destOrd="0" presId="urn:microsoft.com/office/officeart/2005/8/layout/hierarchy3"/>
    <dgm:cxn modelId="{FD0923EA-CA49-484C-865B-B9E5144E9E77}" type="presParOf" srcId="{A5171832-5916-407E-900E-A28A0ECB4A5E}" destId="{CE87DE33-B076-4158-825D-8F1779A6024A}" srcOrd="2" destOrd="0" presId="urn:microsoft.com/office/officeart/2005/8/layout/hierarchy3"/>
    <dgm:cxn modelId="{E489F205-6413-454A-80FF-6C2B61D65FA7}" type="presParOf" srcId="{A5171832-5916-407E-900E-A28A0ECB4A5E}" destId="{3B700A11-5CA6-420A-A646-20E8725F484E}" srcOrd="3" destOrd="0" presId="urn:microsoft.com/office/officeart/2005/8/layout/hierarchy3"/>
    <dgm:cxn modelId="{DB4E920B-DCB5-4929-B08B-825683D08E84}" type="presParOf" srcId="{609FBF8D-2FE5-46A6-B9FF-B79EDA349D51}" destId="{65BCBDBE-E5CC-4EA9-8268-43A8C2A3914A}" srcOrd="2" destOrd="0" presId="urn:microsoft.com/office/officeart/2005/8/layout/hierarchy3"/>
    <dgm:cxn modelId="{71041931-4757-4990-ABC3-520E81587C13}" type="presParOf" srcId="{65BCBDBE-E5CC-4EA9-8268-43A8C2A3914A}" destId="{57A658AA-FEE3-41C9-B806-225FE645A5DB}" srcOrd="0" destOrd="0" presId="urn:microsoft.com/office/officeart/2005/8/layout/hierarchy3"/>
    <dgm:cxn modelId="{FE4222DB-A764-4D93-8783-EC125755C9B1}" type="presParOf" srcId="{57A658AA-FEE3-41C9-B806-225FE645A5DB}" destId="{7DCFCB83-52F8-443E-92D8-D44ED154109F}" srcOrd="0" destOrd="0" presId="urn:microsoft.com/office/officeart/2005/8/layout/hierarchy3"/>
    <dgm:cxn modelId="{20B9658E-BF29-4263-AA5C-0B3870D91AC5}" type="presParOf" srcId="{57A658AA-FEE3-41C9-B806-225FE645A5DB}" destId="{E2B38022-BC7D-444C-A5D8-637E36532505}" srcOrd="1" destOrd="0" presId="urn:microsoft.com/office/officeart/2005/8/layout/hierarchy3"/>
    <dgm:cxn modelId="{1617B229-81E3-4E09-873B-54DF9491538B}" type="presParOf" srcId="{65BCBDBE-E5CC-4EA9-8268-43A8C2A3914A}" destId="{CCB859EC-0FDA-4FE3-8664-E72FC5C8E51B}" srcOrd="1" destOrd="0" presId="urn:microsoft.com/office/officeart/2005/8/layout/hierarchy3"/>
    <dgm:cxn modelId="{38CC6625-7BD8-4755-B987-AE65ECF9D0E2}" type="presParOf" srcId="{CCB859EC-0FDA-4FE3-8664-E72FC5C8E51B}" destId="{E77E901F-422C-401C-A509-30FE1D3C36AC}" srcOrd="0" destOrd="0" presId="urn:microsoft.com/office/officeart/2005/8/layout/hierarchy3"/>
    <dgm:cxn modelId="{661141FC-15DF-4D81-87BA-271896C8B2B8}" type="presParOf" srcId="{CCB859EC-0FDA-4FE3-8664-E72FC5C8E51B}" destId="{2C76B5F5-E4DC-4E60-B739-EC33987B1D4A}" srcOrd="1" destOrd="0" presId="urn:microsoft.com/office/officeart/2005/8/layout/hierarchy3"/>
    <dgm:cxn modelId="{CE7BBA49-CB5C-4DA4-A130-14385C9CE550}" type="presParOf" srcId="{CCB859EC-0FDA-4FE3-8664-E72FC5C8E51B}" destId="{246286E8-F611-4730-BCB8-9724EE3A0C3B}" srcOrd="2" destOrd="0" presId="urn:microsoft.com/office/officeart/2005/8/layout/hierarchy3"/>
    <dgm:cxn modelId="{8F1B8C26-F053-4344-8A9C-D7CAD3FF9BA0}" type="presParOf" srcId="{CCB859EC-0FDA-4FE3-8664-E72FC5C8E51B}" destId="{4E4FABA6-9067-4835-8B0F-9A999AFD5AA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757B4-B697-4218-BC79-6B05877410BD}">
      <dsp:nvSpPr>
        <dsp:cNvPr id="0" name=""/>
        <dsp:cNvSpPr/>
      </dsp:nvSpPr>
      <dsp:spPr>
        <a:xfrm>
          <a:off x="3718" y="164467"/>
          <a:ext cx="1663551" cy="831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</a:t>
          </a:r>
          <a:endParaRPr lang="ru-RU" sz="1800" kern="1200" dirty="0"/>
        </a:p>
      </dsp:txBody>
      <dsp:txXfrm>
        <a:off x="28080" y="188829"/>
        <a:ext cx="1614827" cy="783051"/>
      </dsp:txXfrm>
    </dsp:sp>
    <dsp:sp modelId="{04DAC4E6-6846-45A7-BC09-2A0B857104CA}">
      <dsp:nvSpPr>
        <dsp:cNvPr id="0" name=""/>
        <dsp:cNvSpPr/>
      </dsp:nvSpPr>
      <dsp:spPr>
        <a:xfrm>
          <a:off x="170073" y="996243"/>
          <a:ext cx="166355" cy="623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831"/>
              </a:lnTo>
              <a:lnTo>
                <a:pt x="166355" y="62383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BF184F-5B7C-49F8-ACA3-F160D16C2489}">
      <dsp:nvSpPr>
        <dsp:cNvPr id="0" name=""/>
        <dsp:cNvSpPr/>
      </dsp:nvSpPr>
      <dsp:spPr>
        <a:xfrm>
          <a:off x="336428" y="1204187"/>
          <a:ext cx="1666093" cy="831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35,9%</a:t>
          </a:r>
          <a:endParaRPr lang="ru-RU" sz="4000" kern="1200" dirty="0"/>
        </a:p>
      </dsp:txBody>
      <dsp:txXfrm>
        <a:off x="360790" y="1228549"/>
        <a:ext cx="1617369" cy="783051"/>
      </dsp:txXfrm>
    </dsp:sp>
    <dsp:sp modelId="{40DABAD6-1EE6-45FF-B7F3-9E89B919DF03}">
      <dsp:nvSpPr>
        <dsp:cNvPr id="0" name=""/>
        <dsp:cNvSpPr/>
      </dsp:nvSpPr>
      <dsp:spPr>
        <a:xfrm>
          <a:off x="170073" y="996243"/>
          <a:ext cx="166355" cy="1663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3551"/>
              </a:lnTo>
              <a:lnTo>
                <a:pt x="166355" y="166355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C225E-5EA6-4DBE-ADCA-58FCA885CA29}">
      <dsp:nvSpPr>
        <dsp:cNvPr id="0" name=""/>
        <dsp:cNvSpPr/>
      </dsp:nvSpPr>
      <dsp:spPr>
        <a:xfrm>
          <a:off x="336428" y="2243906"/>
          <a:ext cx="1946914" cy="831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37 777,7</a:t>
          </a:r>
          <a:br>
            <a:rPr lang="ru-RU" sz="2400" kern="1200" dirty="0" smtClean="0"/>
          </a:br>
          <a:r>
            <a:rPr lang="ru-RU" sz="2400" kern="1200" dirty="0" smtClean="0"/>
            <a:t>тыс. руб.</a:t>
          </a:r>
          <a:endParaRPr lang="ru-RU" sz="2400" kern="1200" dirty="0"/>
        </a:p>
      </dsp:txBody>
      <dsp:txXfrm>
        <a:off x="360790" y="2268268"/>
        <a:ext cx="1898190" cy="783051"/>
      </dsp:txXfrm>
    </dsp:sp>
    <dsp:sp modelId="{E9725B3F-6185-4DDC-9491-7CCEFBDDD16F}">
      <dsp:nvSpPr>
        <dsp:cNvPr id="0" name=""/>
        <dsp:cNvSpPr/>
      </dsp:nvSpPr>
      <dsp:spPr>
        <a:xfrm>
          <a:off x="2366520" y="164467"/>
          <a:ext cx="1663551" cy="831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endParaRPr lang="ru-RU" sz="1800" kern="1200" dirty="0"/>
        </a:p>
      </dsp:txBody>
      <dsp:txXfrm>
        <a:off x="2390882" y="188829"/>
        <a:ext cx="1614827" cy="783051"/>
      </dsp:txXfrm>
    </dsp:sp>
    <dsp:sp modelId="{F9E250EC-B441-472C-8997-A8D4CD1AF569}">
      <dsp:nvSpPr>
        <dsp:cNvPr id="0" name=""/>
        <dsp:cNvSpPr/>
      </dsp:nvSpPr>
      <dsp:spPr>
        <a:xfrm>
          <a:off x="2532876" y="996243"/>
          <a:ext cx="166355" cy="623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831"/>
              </a:lnTo>
              <a:lnTo>
                <a:pt x="166355" y="62383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BA4C1-F4E0-4945-96FA-8DDA88712B16}">
      <dsp:nvSpPr>
        <dsp:cNvPr id="0" name=""/>
        <dsp:cNvSpPr/>
      </dsp:nvSpPr>
      <dsp:spPr>
        <a:xfrm>
          <a:off x="2699231" y="1204187"/>
          <a:ext cx="1774131" cy="831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11,9%</a:t>
          </a:r>
          <a:endParaRPr lang="ru-RU" sz="4000" kern="1200" dirty="0"/>
        </a:p>
      </dsp:txBody>
      <dsp:txXfrm>
        <a:off x="2723593" y="1228549"/>
        <a:ext cx="1725407" cy="783051"/>
      </dsp:txXfrm>
    </dsp:sp>
    <dsp:sp modelId="{CE87DE33-B076-4158-825D-8F1779A6024A}">
      <dsp:nvSpPr>
        <dsp:cNvPr id="0" name=""/>
        <dsp:cNvSpPr/>
      </dsp:nvSpPr>
      <dsp:spPr>
        <a:xfrm>
          <a:off x="2532876" y="996243"/>
          <a:ext cx="166355" cy="1663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3551"/>
              </a:lnTo>
              <a:lnTo>
                <a:pt x="166355" y="166355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00A11-5CA6-420A-A646-20E8725F484E}">
      <dsp:nvSpPr>
        <dsp:cNvPr id="0" name=""/>
        <dsp:cNvSpPr/>
      </dsp:nvSpPr>
      <dsp:spPr>
        <a:xfrm>
          <a:off x="2699231" y="2243906"/>
          <a:ext cx="2037119" cy="831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12 478,1</a:t>
          </a:r>
          <a:br>
            <a:rPr lang="ru-RU" sz="2400" kern="1200" dirty="0" smtClean="0"/>
          </a:br>
          <a:r>
            <a:rPr lang="ru-RU" sz="2400" kern="1200" dirty="0" smtClean="0"/>
            <a:t>тыс. руб.</a:t>
          </a:r>
          <a:endParaRPr lang="ru-RU" sz="2400" kern="1200" dirty="0"/>
        </a:p>
      </dsp:txBody>
      <dsp:txXfrm>
        <a:off x="2723593" y="2268268"/>
        <a:ext cx="1988395" cy="783051"/>
      </dsp:txXfrm>
    </dsp:sp>
    <dsp:sp modelId="{7DCFCB83-52F8-443E-92D8-D44ED154109F}">
      <dsp:nvSpPr>
        <dsp:cNvPr id="0" name=""/>
        <dsp:cNvSpPr/>
      </dsp:nvSpPr>
      <dsp:spPr>
        <a:xfrm>
          <a:off x="4819528" y="164467"/>
          <a:ext cx="1663551" cy="831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Безвозмездные поступления</a:t>
          </a:r>
          <a:endParaRPr lang="ru-RU" sz="1800" kern="1200" dirty="0"/>
        </a:p>
      </dsp:txBody>
      <dsp:txXfrm>
        <a:off x="4843890" y="188829"/>
        <a:ext cx="1614827" cy="783051"/>
      </dsp:txXfrm>
    </dsp:sp>
    <dsp:sp modelId="{E77E901F-422C-401C-A509-30FE1D3C36AC}">
      <dsp:nvSpPr>
        <dsp:cNvPr id="0" name=""/>
        <dsp:cNvSpPr/>
      </dsp:nvSpPr>
      <dsp:spPr>
        <a:xfrm>
          <a:off x="4985883" y="996243"/>
          <a:ext cx="166355" cy="623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831"/>
              </a:lnTo>
              <a:lnTo>
                <a:pt x="166355" y="62383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6B5F5-E4DC-4E60-B739-EC33987B1D4A}">
      <dsp:nvSpPr>
        <dsp:cNvPr id="0" name=""/>
        <dsp:cNvSpPr/>
      </dsp:nvSpPr>
      <dsp:spPr>
        <a:xfrm>
          <a:off x="5152238" y="1204187"/>
          <a:ext cx="2116091" cy="831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52,2%</a:t>
          </a:r>
          <a:endParaRPr lang="ru-RU" sz="4000" kern="1200" dirty="0"/>
        </a:p>
      </dsp:txBody>
      <dsp:txXfrm>
        <a:off x="5176600" y="1228549"/>
        <a:ext cx="2067367" cy="783051"/>
      </dsp:txXfrm>
    </dsp:sp>
    <dsp:sp modelId="{246286E8-F611-4730-BCB8-9724EE3A0C3B}">
      <dsp:nvSpPr>
        <dsp:cNvPr id="0" name=""/>
        <dsp:cNvSpPr/>
      </dsp:nvSpPr>
      <dsp:spPr>
        <a:xfrm>
          <a:off x="4985883" y="996243"/>
          <a:ext cx="166355" cy="1663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3551"/>
              </a:lnTo>
              <a:lnTo>
                <a:pt x="166355" y="166355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FABA6-9067-4835-8B0F-9A999AFD5AAA}">
      <dsp:nvSpPr>
        <dsp:cNvPr id="0" name=""/>
        <dsp:cNvSpPr/>
      </dsp:nvSpPr>
      <dsp:spPr>
        <a:xfrm>
          <a:off x="5152238" y="2243906"/>
          <a:ext cx="2037119" cy="831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54 916,0</a:t>
          </a:r>
          <a:br>
            <a:rPr lang="ru-RU" sz="2400" kern="1200" dirty="0" smtClean="0"/>
          </a:br>
          <a:r>
            <a:rPr lang="ru-RU" sz="2400" kern="1200" dirty="0" smtClean="0"/>
            <a:t>тыс. руб.</a:t>
          </a:r>
        </a:p>
      </dsp:txBody>
      <dsp:txXfrm>
        <a:off x="5176600" y="2268268"/>
        <a:ext cx="1988395" cy="783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0.29618</cdr:x>
      <cdr:y>0.42647</cdr:y>
    </cdr:from>
    <cdr:to>
      <cdr:x>0.47221</cdr:x>
      <cdr:y>0.56702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302024" y="2088232"/>
          <a:ext cx="1368176" cy="6882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chemeClr val="tx1"/>
              </a:solidFill>
              <a:cs typeface="Times New Roman" panose="02020603050405020304" pitchFamily="18" charset="0"/>
            </a:rPr>
            <a:t>80,8</a:t>
          </a:r>
          <a:r>
            <a:rPr lang="ru-RU" sz="2800" b="1" dirty="0" smtClean="0">
              <a:solidFill>
                <a:schemeClr val="tx1"/>
              </a:solidFill>
              <a:effectLst/>
              <a:cs typeface="Times New Roman" panose="02020603050405020304" pitchFamily="18" charset="0"/>
            </a:rPr>
            <a:t> %</a:t>
          </a:r>
          <a:endParaRPr lang="ru-RU" sz="2800" b="1" dirty="0">
            <a:solidFill>
              <a:schemeClr val="tx1"/>
            </a:solidFill>
            <a:effectLst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0.79412</cdr:y>
    </cdr:from>
    <cdr:to>
      <cdr:x>0.3703</cdr:x>
      <cdr:y>0.88236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0" y="3888444"/>
          <a:ext cx="2878088" cy="4320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cs typeface="Times New Roman" panose="02020603050405020304" pitchFamily="18" charset="0"/>
            </a:rPr>
            <a:t>76 637,9 тыс. рублей</a:t>
          </a:r>
          <a:endParaRPr lang="ru-RU" sz="2000" b="1" dirty="0">
            <a:solidFill>
              <a:schemeClr val="tx1"/>
            </a:solidFill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0.69456</cdr:x>
      <cdr:y>0.39706</cdr:y>
    </cdr:from>
    <cdr:to>
      <cdr:x>0.8122</cdr:x>
      <cdr:y>0.5838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98368" y="19442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0.6575</cdr:x>
      <cdr:y>0.32353</cdr:y>
    </cdr:from>
    <cdr:to>
      <cdr:x>0.77514</cdr:x>
      <cdr:y>0.51027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110336" y="15841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cs typeface="Times New Roman" panose="02020603050405020304" pitchFamily="18" charset="0"/>
            </a:rPr>
            <a:t>19,2 %</a:t>
          </a:r>
          <a:endParaRPr lang="ru-RU" sz="2800" b="1" dirty="0"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0.58338</cdr:x>
      <cdr:y>0.13235</cdr:y>
    </cdr:from>
    <cdr:to>
      <cdr:x>0.99074</cdr:x>
      <cdr:y>0.3191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34272" y="648072"/>
          <a:ext cx="31661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0.86132</cdr:x>
      <cdr:y>0.19118</cdr:y>
    </cdr:from>
    <cdr:to>
      <cdr:x>0.97897</cdr:x>
      <cdr:y>0.37792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694512" y="936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436" y="2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5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436" y="6456365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FF93848-11DC-447E-B293-CEEE57E940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7105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436" y="2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977"/>
            <a:ext cx="7941310" cy="305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5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436" y="6456365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243268B-4ABA-4A35-8278-855EB0F940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22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146364-D3D9-4FFA-A232-DB40AF071D63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95538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3268B-4ABA-4A35-8278-855EB0F940B3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0002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B98A46-58F1-48B9-BD68-1CEF13F4D6C9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8849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E33EBA7-9743-4002-8893-DE17B5341D8A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73573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6B65BB-97BE-4068-8489-7B874C39A9E1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966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BC07C58-6F98-4CEB-A8BC-38FE78F638EA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31147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0347DB-BB48-4439-A14B-CAFF6D6CCB6C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44878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6A3D04F-6571-4E9F-BFAE-D0F170B995F5}" type="slidenum">
              <a:rPr lang="ru-RU" altLang="ru-RU" smtClean="0"/>
              <a:pPr>
                <a:spcBef>
                  <a:spcPct val="0"/>
                </a:spcBef>
              </a:pPr>
              <a:t>18</a:t>
            </a:fld>
            <a:endParaRPr lang="ru-RU" altLang="ru-R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78581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12828-EC75-4303-BE95-472CA374E47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467350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4D4FD-2374-4789-BA6B-DB469E31C76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00549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CAB99-392C-4FAE-9C03-CEE0F91C7DB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01338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447800" y="1600200"/>
            <a:ext cx="7313613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A5922-9ED2-4A66-83F2-48F6C8FAB3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369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CA187-E9AA-4EBC-A226-F3C6FEFC76D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281988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C276-C98C-42B4-94F3-617EA3AFE5F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0429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0592B-E9BF-4003-951D-893FD88D154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929490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DD7FA-1F1E-46B2-A3FA-9F22FF84D44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248088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5EF17-410D-4D64-8CF2-83E077DB599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167513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92B7F-310E-4245-91FF-59152843DA8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36458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C8AF6-23AB-4284-B2A7-CEC33EBA77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528918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B8014-E27D-450A-A232-98E0A633016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355124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B40A5F-BBC1-4859-A557-3250535959A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565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1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-16413" y="2348880"/>
            <a:ext cx="9109075" cy="255454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БЮДЖЕТ ДЛЯ ГРАЖДАН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муниципального </a:t>
            </a:r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образования «Светогорское городское поселение» 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 1 полугодие 2022 года</a:t>
            </a:r>
            <a:endParaRPr lang="ru-RU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60" y="548680"/>
            <a:ext cx="1068327" cy="13189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11324" cy="6833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7" name="Rectangle 48"/>
          <p:cNvSpPr>
            <a:spLocks noGrp="1" noChangeArrowheads="1"/>
          </p:cNvSpPr>
          <p:nvPr>
            <p:ph type="title"/>
          </p:nvPr>
        </p:nvSpPr>
        <p:spPr>
          <a:xfrm>
            <a:off x="1514989" y="132623"/>
            <a:ext cx="7596335" cy="6414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МП «Безопасность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 «Светогорское городское поселение»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altLang="ru-RU" sz="2000" b="1" spc="3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60648"/>
            <a:ext cx="1018120" cy="124369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2972896" y="774081"/>
            <a:ext cx="4680520" cy="3506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1 123,4 тыс. рублей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54884" y="1035999"/>
            <a:ext cx="6647657" cy="5588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sz="1600" dirty="0" smtClean="0"/>
              <a:t>Оказание </a:t>
            </a:r>
            <a:r>
              <a:rPr lang="ru-RU" altLang="ru-RU" sz="1600" dirty="0"/>
              <a:t>услуг по обеспечению готовности к оперативному реагированию на чрезвычайные ситуации и проведению работ по их ликвидации</a:t>
            </a:r>
            <a:r>
              <a:rPr lang="ru-RU" sz="1600" dirty="0" smtClean="0"/>
              <a:t> </a:t>
            </a:r>
            <a:r>
              <a:rPr lang="ru-RU" sz="1600" dirty="0"/>
              <a:t>– </a:t>
            </a:r>
            <a:r>
              <a:rPr lang="ru-RU" sz="1600" b="1" i="1" dirty="0" smtClean="0"/>
              <a:t>115,0 тыс. рублей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 smtClean="0"/>
              <a:t>Оказание </a:t>
            </a:r>
            <a:r>
              <a:rPr lang="ru-RU" sz="1600" dirty="0"/>
              <a:t>услуг по обслуживанию и проверке на водоотдачу гидрантов наружного противопожарного водоснабжения </a:t>
            </a:r>
            <a:r>
              <a:rPr lang="ru-RU" sz="1600" b="1" i="1" dirty="0" smtClean="0"/>
              <a:t>–</a:t>
            </a:r>
            <a:br>
              <a:rPr lang="ru-RU" sz="1600" b="1" i="1" dirty="0" smtClean="0"/>
            </a:br>
            <a:r>
              <a:rPr lang="ru-RU" sz="1600" b="1" i="1" dirty="0" smtClean="0"/>
              <a:t>49,8 тыс. рублей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/>
              <a:t>О</a:t>
            </a:r>
            <a:r>
              <a:rPr lang="ru-RU" sz="1600" dirty="0" smtClean="0"/>
              <a:t>бслуживание </a:t>
            </a:r>
            <a:r>
              <a:rPr lang="ru-RU" sz="1600" dirty="0"/>
              <a:t>аппаратно-программного комплекса автоматизированной информационной системы «Безопасный город</a:t>
            </a:r>
            <a:r>
              <a:rPr lang="ru-RU" sz="1600" dirty="0" smtClean="0"/>
              <a:t>» </a:t>
            </a:r>
            <a:r>
              <a:rPr lang="ru-RU" sz="1600" dirty="0"/>
              <a:t>– </a:t>
            </a:r>
            <a:r>
              <a:rPr lang="ru-RU" sz="1600" b="1" i="1" dirty="0" smtClean="0"/>
              <a:t>83,3 тыс. рублей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 smtClean="0"/>
              <a:t>Обеспечение общественного порядка и профилактика правонарушений на территории ЛО </a:t>
            </a:r>
            <a:r>
              <a:rPr lang="ru-RU" sz="1600" b="1" i="1" dirty="0" smtClean="0"/>
              <a:t>– 871,1 тыс. рублей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>
                <a:ea typeface="Times New Roman" panose="02020603050405020304" pitchFamily="18" charset="0"/>
              </a:rPr>
              <a:t>О</a:t>
            </a:r>
            <a:r>
              <a:rPr lang="ru-RU" sz="1600" dirty="0" smtClean="0">
                <a:ea typeface="Times New Roman" panose="02020603050405020304" pitchFamily="18" charset="0"/>
              </a:rPr>
              <a:t>беспечение </a:t>
            </a:r>
            <a:r>
              <a:rPr lang="ru-RU" sz="1600" dirty="0">
                <a:ea typeface="Times New Roman" panose="02020603050405020304" pitchFamily="18" charset="0"/>
              </a:rPr>
              <a:t>выполнения органами местного самоуправления муниципальных образований отдельных государственных полномочий Ленинградской области в сфере административных правоотношений – </a:t>
            </a:r>
            <a:r>
              <a:rPr lang="ru-RU" sz="1600" b="1" i="1" dirty="0">
                <a:ea typeface="Times New Roman" panose="02020603050405020304" pitchFamily="18" charset="0"/>
              </a:rPr>
              <a:t>4</a:t>
            </a:r>
            <a:r>
              <a:rPr lang="ru-RU" sz="1600" b="1" i="1" dirty="0" smtClean="0">
                <a:ea typeface="Times New Roman" panose="02020603050405020304" pitchFamily="18" charset="0"/>
              </a:rPr>
              <a:t>,2 </a:t>
            </a:r>
            <a:r>
              <a:rPr lang="ru-RU" sz="1600" b="1" i="1" dirty="0">
                <a:ea typeface="Times New Roman" panose="02020603050405020304" pitchFamily="18" charset="0"/>
              </a:rPr>
              <a:t>тыс. рублей</a:t>
            </a:r>
            <a:endParaRPr lang="ru-RU" sz="1600" b="1" i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82" y="2276872"/>
            <a:ext cx="2127349" cy="161736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682" y="4881899"/>
            <a:ext cx="2235675" cy="1742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11324" cy="6833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3" name="Rectangle 48"/>
          <p:cNvSpPr>
            <a:spLocks noGrp="1" noChangeArrowheads="1"/>
          </p:cNvSpPr>
          <p:nvPr>
            <p:ph type="title"/>
          </p:nvPr>
        </p:nvSpPr>
        <p:spPr>
          <a:xfrm>
            <a:off x="1835696" y="332656"/>
            <a:ext cx="7128791" cy="87788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МП «Развитие и поддержка малого и среднего предпринимательства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МО «Светогорское городское поселение»»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92" y="332656"/>
            <a:ext cx="1018120" cy="1243692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804054" y="1284375"/>
            <a:ext cx="4680520" cy="5176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0,0 тыс. рублей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1856109"/>
            <a:ext cx="8051410" cy="1566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altLang="ru-RU" sz="1800" dirty="0" smtClean="0"/>
              <a:t>Услуги по изготовлению дипломов, </a:t>
            </a:r>
            <a:r>
              <a:rPr lang="ru-RU" altLang="ru-RU" sz="1800" dirty="0"/>
              <a:t>посвященных награждению субъектов малого, среднего предпринимательства, самозанятых граждан, потребительского рынка, достигших наибольших результатов по итогам работы за год </a:t>
            </a:r>
            <a:r>
              <a:rPr lang="ru-RU" sz="1800" dirty="0" smtClean="0"/>
              <a:t>– </a:t>
            </a:r>
            <a:r>
              <a:rPr lang="ru-RU" sz="1800" b="1" i="1" dirty="0" smtClean="0"/>
              <a:t>20,0 тыс. рублей</a:t>
            </a:r>
          </a:p>
          <a:p>
            <a:pPr algn="just">
              <a:lnSpc>
                <a:spcPct val="150000"/>
              </a:lnSpc>
            </a:pPr>
            <a:endParaRPr lang="ru-RU" sz="1800" b="1" i="1" dirty="0" smtClean="0"/>
          </a:p>
        </p:txBody>
      </p:sp>
      <p:pic>
        <p:nvPicPr>
          <p:cNvPr id="1028" name="Picture 4" descr="https://ourreg.ru/wp-content/uploads/2020/04/podderzhka-biznes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48015"/>
            <a:ext cx="5616624" cy="322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509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" y="1400147"/>
            <a:ext cx="1936127" cy="10161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3" y="2488153"/>
            <a:ext cx="1943703" cy="1093333"/>
          </a:xfrm>
          <a:prstGeom prst="rect">
            <a:avLst/>
          </a:prstGeom>
        </p:spPr>
      </p:pic>
      <p:sp>
        <p:nvSpPr>
          <p:cNvPr id="24581" name="Rectangle 48"/>
          <p:cNvSpPr>
            <a:spLocks noGrp="1" noChangeArrowheads="1"/>
          </p:cNvSpPr>
          <p:nvPr>
            <p:ph type="title"/>
          </p:nvPr>
        </p:nvSpPr>
        <p:spPr>
          <a:xfrm>
            <a:off x="1524638" y="1"/>
            <a:ext cx="7619362" cy="90872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</a:t>
            </a: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«Формирование городской среды и обеспечение качественным жильем граждан на территории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МО «Светогорское городское поселение» </a:t>
            </a:r>
            <a:endParaRPr lang="ru-RU" altLang="ru-RU" sz="2000" b="1" spc="3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985" y="59991"/>
            <a:ext cx="1018120" cy="1243692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994059" y="934741"/>
            <a:ext cx="4680520" cy="40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49 727,3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4816" y="1376983"/>
            <a:ext cx="70898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В рамках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проектной части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в 1 полугодии 2022 года расходы осуществлялись в сумме</a:t>
            </a:r>
            <a:r>
              <a:rPr lang="ru-RU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29 986,4 тыс. рублей,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из них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u-RU" sz="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по реализации федерального проекта «Формирование комфортной городской среды»</a:t>
            </a:r>
            <a:r>
              <a:rPr lang="ru-RU" sz="1600" i="1" dirty="0"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 благоустройству городского парка</a:t>
            </a:r>
            <a:b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ea typeface="Arial Unicode MS"/>
                <a:cs typeface="Times New Roman" panose="02020603050405020304" pitchFamily="18" charset="0"/>
              </a:rPr>
              <a:t>в г. Светогорск – </a:t>
            </a:r>
            <a:r>
              <a:rPr lang="ru-RU" sz="1600" b="1" i="1" dirty="0">
                <a:ea typeface="Arial Unicode MS"/>
                <a:cs typeface="Times New Roman" panose="02020603050405020304" pitchFamily="18" charset="0"/>
              </a:rPr>
              <a:t>7 486,4 тыс. рублей;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по реализации федерального проекта «Формирование комфортной городской среды»</a:t>
            </a:r>
            <a:r>
              <a:rPr lang="ru-RU" sz="1600" i="1" dirty="0"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 благоустройству городской площади</a:t>
            </a:r>
            <a:b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ea typeface="Arial Unicode MS"/>
                <a:cs typeface="Times New Roman" panose="02020603050405020304" pitchFamily="18" charset="0"/>
              </a:rPr>
              <a:t>в г. Светогорск – </a:t>
            </a:r>
            <a:r>
              <a:rPr lang="ru-RU" sz="1600" b="1" i="1" dirty="0">
                <a:ea typeface="Arial Unicode MS"/>
                <a:cs typeface="Times New Roman" panose="02020603050405020304" pitchFamily="18" charset="0"/>
              </a:rPr>
              <a:t>22 500,0 тыс. рублей</a:t>
            </a:r>
            <a:r>
              <a:rPr lang="ru-RU" sz="1600" b="1" i="1" dirty="0" smtClean="0">
                <a:ea typeface="Arial Unicode MS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spcAft>
                <a:spcPts val="0"/>
              </a:spcAft>
            </a:pPr>
            <a:endParaRPr lang="ru-RU" sz="1600" b="1" i="1" dirty="0" smtClean="0">
              <a:ea typeface="Arial Unicode MS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В рамках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процессной части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расходы за 1 полугодие 2022 года составили в сумме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19 740,9 тыс. рублей,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них:</a:t>
            </a:r>
          </a:p>
          <a:p>
            <a:pPr indent="450215" algn="just">
              <a:spcAft>
                <a:spcPts val="0"/>
              </a:spcAft>
            </a:pPr>
            <a:endParaRPr lang="ru-RU" sz="800" b="1" i="1" u="sng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 algn="ctr" eaLnBrk="1" hangingPunct="1"/>
            <a:r>
              <a:rPr lang="ru-RU" sz="1600" b="1" i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Комплекс </a:t>
            </a:r>
            <a:r>
              <a:rPr lang="ru-RU" sz="16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процессных мероприятий</a:t>
            </a:r>
            <a:r>
              <a:rPr lang="ru-RU" sz="16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«Повышение уровня благоустройства территорий </a:t>
            </a:r>
            <a:r>
              <a:rPr lang="ru-RU" sz="1600" b="1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населенных </a:t>
            </a:r>
            <a:r>
              <a:rPr lang="ru-RU" sz="16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пунктов</a:t>
            </a:r>
            <a:r>
              <a:rPr lang="ru-RU" sz="1600" b="1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</a:p>
          <a:p>
            <a:pPr lvl="0" algn="ctr" eaLnBrk="1" hangingPunct="1"/>
            <a:endParaRPr lang="ru-RU" sz="800" b="1" i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600" dirty="0" smtClean="0"/>
              <a:t>Уличное освещение – </a:t>
            </a:r>
            <a:r>
              <a:rPr lang="ru-RU" sz="1600" b="1" i="1" dirty="0" smtClean="0"/>
              <a:t>3 752,1 тыс. рублей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600" dirty="0" smtClean="0"/>
              <a:t>Эксплуатационно-техническое обслуживание объектов наружного освещения, получение актов тех. присоединения – </a:t>
            </a:r>
            <a:r>
              <a:rPr lang="ru-RU" sz="1600" b="1" i="1" dirty="0"/>
              <a:t>1 009,0 </a:t>
            </a:r>
            <a:r>
              <a:rPr lang="ru-RU" sz="1600" b="1" i="1" dirty="0" smtClean="0"/>
              <a:t>тыс. рублей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600" dirty="0" smtClean="0"/>
              <a:t>Механизированная уборка дорог</a:t>
            </a:r>
            <a:r>
              <a:rPr lang="ru-RU" sz="1600" dirty="0"/>
              <a:t>, общественных территорий (содержание парка, детских площадок, мемориалов и т.д.) – </a:t>
            </a:r>
            <a:r>
              <a:rPr lang="ru-RU" sz="1600" b="1" i="1" dirty="0" smtClean="0"/>
              <a:t>10 444,6 тыс. рублей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600" dirty="0" smtClean="0"/>
              <a:t>Разработка </a:t>
            </a:r>
            <a:r>
              <a:rPr lang="ru-RU" sz="1600" dirty="0"/>
              <a:t>проектов, оказание услуг по размещению конкурсной документации </a:t>
            </a:r>
            <a:r>
              <a:rPr lang="ru-RU" sz="1600" b="1" i="1" dirty="0"/>
              <a:t>– 162,0 тыс. </a:t>
            </a:r>
            <a:r>
              <a:rPr lang="ru-RU" sz="1600" b="1" i="1" dirty="0" smtClean="0"/>
              <a:t>рублей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4" y="3685920"/>
            <a:ext cx="1957115" cy="14678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4" y="5266575"/>
            <a:ext cx="1943703" cy="1457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711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80" y="-82404"/>
            <a:ext cx="1018120" cy="1243692"/>
          </a:xfrm>
          <a:prstGeom prst="rect">
            <a:avLst/>
          </a:prstGeom>
        </p:spPr>
      </p:pic>
      <p:sp>
        <p:nvSpPr>
          <p:cNvPr id="6" name="Rectangle 48"/>
          <p:cNvSpPr>
            <a:spLocks noGrp="1" noChangeArrowheads="1"/>
          </p:cNvSpPr>
          <p:nvPr>
            <p:ph type="title"/>
          </p:nvPr>
        </p:nvSpPr>
        <p:spPr>
          <a:xfrm>
            <a:off x="1440800" y="-82404"/>
            <a:ext cx="7600829" cy="1054447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</a:t>
            </a: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«Формирование городской среды и обеспечение качественным жильем граждан на территории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МО «Светогорское городское поселение» </a:t>
            </a:r>
            <a:endParaRPr lang="ru-RU" altLang="ru-RU" sz="2000" b="1" spc="3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99792" y="1002600"/>
            <a:ext cx="4680520" cy="4845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49 727,3 тыс. рублей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8334" y="1517657"/>
            <a:ext cx="7096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1600" b="1" i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процессных мероприятий </a:t>
            </a:r>
            <a:r>
              <a:rPr lang="ru-RU" sz="16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«Формирование комфортной городской среды</a:t>
            </a:r>
            <a:r>
              <a:rPr lang="ru-RU" sz="16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оказание услуг в части оценки достоверной сметной </a:t>
            </a:r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стоимости </a:t>
            </a:r>
            <a:r>
              <a:rPr lang="ru-RU" sz="16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br>
              <a:rPr lang="ru-RU" sz="16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490,0 </a:t>
            </a:r>
            <a:r>
              <a:rPr lang="ru-RU" sz="16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6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algn="ctr"/>
            <a:endParaRPr lang="ru-RU" sz="16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1600" b="1" i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процессных мероприятий</a:t>
            </a:r>
            <a:r>
              <a:rPr lang="ru-RU" sz="16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«Обеспечение качественным </a:t>
            </a:r>
            <a:r>
              <a:rPr lang="ru-RU" sz="16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жильем </a:t>
            </a:r>
            <a:r>
              <a:rPr lang="ru-RU" sz="16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16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cs typeface="Times New Roman" panose="02020603050405020304" pitchFamily="18" charset="0"/>
              </a:rPr>
              <a:t>Взносы </a:t>
            </a:r>
            <a:r>
              <a:rPr lang="ru-RU" sz="1600" dirty="0">
                <a:cs typeface="Times New Roman" panose="02020603050405020304" pitchFamily="18" charset="0"/>
              </a:rPr>
              <a:t>на капитальный ремонт за муниципальные жилые помещения  </a:t>
            </a:r>
            <a:r>
              <a:rPr lang="ru-RU" sz="1600" dirty="0" smtClean="0">
                <a:cs typeface="Times New Roman" panose="02020603050405020304" pitchFamily="18" charset="0"/>
              </a:rPr>
              <a:t>– </a:t>
            </a:r>
            <a:br>
              <a:rPr lang="ru-RU" sz="1600" dirty="0" smtClean="0">
                <a:cs typeface="Times New Roman" panose="02020603050405020304" pitchFamily="18" charset="0"/>
              </a:rPr>
            </a:br>
            <a:r>
              <a:rPr lang="ru-RU" sz="1600" b="1" i="1" dirty="0" smtClean="0">
                <a:cs typeface="Times New Roman" panose="02020603050405020304" pitchFamily="18" charset="0"/>
              </a:rPr>
              <a:t>2 799,8 тыс. рублей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95" y="4581128"/>
            <a:ext cx="1489348" cy="14893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" y="2587280"/>
            <a:ext cx="1746690" cy="131001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1876338" y="4035587"/>
            <a:ext cx="70965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1600" b="1" i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процессных мероприятий</a:t>
            </a:r>
            <a:r>
              <a:rPr lang="ru-RU" altLang="ru-RU" sz="1600" b="1" i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«</a:t>
            </a:r>
            <a:r>
              <a:rPr lang="ru-RU" sz="16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Обеспечение устойчивого функционирования и развития коммунальной и инженерной инфраструктуры и повышение энергоэффективности</a:t>
            </a:r>
            <a:r>
              <a:rPr lang="ru-RU" sz="1600" b="1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600" b="1" i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600" dirty="0">
                <a:cs typeface="Times New Roman" panose="02020603050405020304" pitchFamily="18" charset="0"/>
              </a:rPr>
              <a:t>Оказание услуг по прочистке ливневой канализации по </a:t>
            </a:r>
            <a:r>
              <a:rPr lang="ru-RU" sz="1600" dirty="0" smtClean="0">
                <a:cs typeface="Times New Roman" panose="02020603050405020304" pitchFamily="18" charset="0"/>
              </a:rPr>
              <a:t>адресу:</a:t>
            </a:r>
            <a:br>
              <a:rPr lang="ru-RU" sz="1600" dirty="0" smtClean="0">
                <a:cs typeface="Times New Roman" panose="02020603050405020304" pitchFamily="18" charset="0"/>
              </a:rPr>
            </a:br>
            <a:r>
              <a:rPr lang="ru-RU" sz="1600" dirty="0" smtClean="0">
                <a:cs typeface="Times New Roman" panose="02020603050405020304" pitchFamily="18" charset="0"/>
              </a:rPr>
              <a:t>г</a:t>
            </a:r>
            <a:r>
              <a:rPr lang="ru-RU" sz="1600" dirty="0">
                <a:cs typeface="Times New Roman" panose="02020603050405020304" pitchFamily="18" charset="0"/>
              </a:rPr>
              <a:t>. Светогорск, ул. Победы – </a:t>
            </a:r>
            <a:r>
              <a:rPr lang="ru-RU" sz="1600" b="1" i="1" dirty="0">
                <a:cs typeface="Times New Roman" panose="02020603050405020304" pitchFamily="18" charset="0"/>
              </a:rPr>
              <a:t>298,3 тыс. </a:t>
            </a:r>
            <a:r>
              <a:rPr lang="ru-RU" sz="1600" b="1" i="1" dirty="0" smtClean="0">
                <a:cs typeface="Times New Roman" panose="02020603050405020304" pitchFamily="18" charset="0"/>
              </a:rPr>
              <a:t>рублей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cs typeface="Times New Roman" panose="02020603050405020304" pitchFamily="18" charset="0"/>
              </a:rPr>
              <a:t>Оценка </a:t>
            </a:r>
            <a:r>
              <a:rPr lang="ru-RU" sz="1600" dirty="0">
                <a:cs typeface="Times New Roman" panose="02020603050405020304" pitchFamily="18" charset="0"/>
              </a:rPr>
              <a:t>рыночной стоимости годовой арендной платы сетей </a:t>
            </a:r>
            <a:r>
              <a:rPr lang="ru-RU" sz="1600" dirty="0" smtClean="0">
                <a:cs typeface="Times New Roman" panose="02020603050405020304" pitchFamily="18" charset="0"/>
              </a:rPr>
              <a:t>электроснабжения – </a:t>
            </a:r>
            <a:r>
              <a:rPr lang="ru-RU" sz="1600" b="1" i="1" dirty="0" smtClean="0">
                <a:cs typeface="Times New Roman" panose="02020603050405020304" pitchFamily="18" charset="0"/>
              </a:rPr>
              <a:t>25,0 тыс. рублей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cs typeface="Times New Roman" panose="02020603050405020304" pitchFamily="18" charset="0"/>
              </a:rPr>
              <a:t>Работы </a:t>
            </a:r>
            <a:r>
              <a:rPr lang="ru-RU" sz="1600" dirty="0">
                <a:cs typeface="Times New Roman" panose="02020603050405020304" pitchFamily="18" charset="0"/>
              </a:rPr>
              <a:t>по монтажу насосного </a:t>
            </a:r>
            <a:r>
              <a:rPr lang="ru-RU" sz="1600" dirty="0" smtClean="0">
                <a:cs typeface="Times New Roman" panose="02020603050405020304" pitchFamily="18" charset="0"/>
              </a:rPr>
              <a:t>оборудования по адресу: </a:t>
            </a:r>
            <a:r>
              <a:rPr lang="ru-RU" sz="1600" dirty="0">
                <a:cs typeface="Times New Roman" panose="02020603050405020304" pitchFamily="18" charset="0"/>
              </a:rPr>
              <a:t>гп</a:t>
            </a:r>
            <a:r>
              <a:rPr lang="ru-RU" sz="1600" dirty="0" smtClean="0">
                <a:cs typeface="Times New Roman" panose="02020603050405020304" pitchFamily="18" charset="0"/>
              </a:rPr>
              <a:t>. Лесогорский, ул. Гагарина д. 7, 9, 11, 13 – </a:t>
            </a:r>
            <a:r>
              <a:rPr lang="ru-RU" sz="1600" b="1" i="1" dirty="0" smtClean="0">
                <a:cs typeface="Times New Roman" panose="02020603050405020304" pitchFamily="18" charset="0"/>
              </a:rPr>
              <a:t>760,0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036112847"/>
      </p:ext>
    </p:extLst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301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32656"/>
            <a:ext cx="1018120" cy="1243692"/>
          </a:xfrm>
          <a:prstGeom prst="rect">
            <a:avLst/>
          </a:prstGeom>
        </p:spPr>
      </p:pic>
      <p:sp>
        <p:nvSpPr>
          <p:cNvPr id="6" name="Rectangle 48"/>
          <p:cNvSpPr>
            <a:spLocks noGrp="1" noChangeArrowheads="1"/>
          </p:cNvSpPr>
          <p:nvPr>
            <p:ph type="title"/>
          </p:nvPr>
        </p:nvSpPr>
        <p:spPr>
          <a:xfrm>
            <a:off x="1673815" y="332656"/>
            <a:ext cx="7200801" cy="1054447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«Развитие культуры, физической культуры и массового спорта, молодёжной политики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«Светогорское городское поселение»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37405" y="1668264"/>
            <a:ext cx="5490473" cy="438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24 385,0 тыс. рублей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3656" y="4444245"/>
            <a:ext cx="7537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 процессных мероприятий</a:t>
            </a:r>
            <a:r>
              <a:rPr lang="ru-RU" sz="16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Развитие культуры»</a:t>
            </a:r>
            <a:endParaRPr lang="ru-RU" sz="1600" b="1" i="1" dirty="0">
              <a:cs typeface="Times New Roman" panose="02020603050405020304" pitchFamily="18" charset="0"/>
            </a:endParaRPr>
          </a:p>
          <a:p>
            <a:pPr lvl="0" algn="ctr" eaLnBrk="1" hangingPunct="1"/>
            <a:endParaRPr lang="ru-RU" sz="800" b="1" i="1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400" dirty="0" smtClean="0"/>
              <a:t>Предоставление субсидии на </a:t>
            </a:r>
            <a:r>
              <a:rPr lang="ru-RU" sz="1400" dirty="0"/>
              <a:t>выполнение муниципального </a:t>
            </a:r>
            <a:r>
              <a:rPr lang="ru-RU" sz="1400" dirty="0" smtClean="0"/>
              <a:t>задания </a:t>
            </a:r>
            <a:r>
              <a:rPr lang="ru-RU" sz="1400" dirty="0"/>
              <a:t>МБУ «</a:t>
            </a:r>
            <a:r>
              <a:rPr lang="ru-RU" sz="1400" dirty="0" smtClean="0"/>
              <a:t>КСК</a:t>
            </a:r>
            <a:br>
              <a:rPr lang="ru-RU" sz="1400" dirty="0" smtClean="0"/>
            </a:br>
            <a:r>
              <a:rPr lang="ru-RU" sz="1400" dirty="0" smtClean="0"/>
              <a:t>г</a:t>
            </a:r>
            <a:r>
              <a:rPr lang="ru-RU" sz="1400" dirty="0"/>
              <a:t>. </a:t>
            </a:r>
            <a:r>
              <a:rPr lang="ru-RU" sz="1400" dirty="0" smtClean="0"/>
              <a:t>Светогорска» на </a:t>
            </a:r>
            <a:r>
              <a:rPr lang="ru-RU" sz="1400" dirty="0"/>
              <a:t>организацию деятельности клубных </a:t>
            </a:r>
            <a:r>
              <a:rPr lang="ru-RU" sz="1400" dirty="0" smtClean="0"/>
              <a:t>формирований и </a:t>
            </a:r>
            <a:r>
              <a:rPr lang="ru-RU" sz="1400" dirty="0"/>
              <a:t>формирований самодеятельного народного творчества, библиотечное, библиографическое и информационное обслуживание </a:t>
            </a:r>
            <a:r>
              <a:rPr lang="ru-RU" sz="1400" dirty="0" smtClean="0"/>
              <a:t>пользователей библиотек  </a:t>
            </a:r>
            <a:r>
              <a:rPr lang="ru-RU" sz="1400" dirty="0"/>
              <a:t>и на содержание (эксплуатацию) имущества, </a:t>
            </a:r>
            <a:r>
              <a:rPr lang="ru-RU" sz="1400" dirty="0" smtClean="0"/>
              <a:t>находящегося в </a:t>
            </a:r>
            <a:r>
              <a:rPr lang="ru-RU" sz="1400" dirty="0"/>
              <a:t>государственной (муниципальной) собственности  </a:t>
            </a:r>
            <a:r>
              <a:rPr lang="ru-RU" sz="1400" dirty="0" smtClean="0"/>
              <a:t>–</a:t>
            </a:r>
            <a:br>
              <a:rPr lang="ru-RU" sz="1400" dirty="0" smtClean="0"/>
            </a:br>
            <a:r>
              <a:rPr lang="ru-RU" sz="1400" b="1" i="1" dirty="0" smtClean="0"/>
              <a:t>12 223,8 тыс. рублей;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" y="5010969"/>
            <a:ext cx="1334757" cy="133475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" y="2733865"/>
            <a:ext cx="1430026" cy="143002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1413656" y="2558540"/>
            <a:ext cx="753797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1600" b="1" i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процессных </a:t>
            </a:r>
            <a:r>
              <a:rPr lang="ru-RU" sz="1600" b="1" i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ru-RU" sz="16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молодежной политики»</a:t>
            </a:r>
            <a:endParaRPr lang="ru-RU" sz="1600" b="1" i="1" dirty="0">
              <a:cs typeface="Times New Roman" panose="02020603050405020304" pitchFamily="18" charset="0"/>
            </a:endParaRPr>
          </a:p>
          <a:p>
            <a:pPr lvl="0" algn="ctr" eaLnBrk="1" hangingPunct="1"/>
            <a:endParaRPr lang="ru-RU" sz="800" b="1" i="1" dirty="0"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cs typeface="Times New Roman" panose="02020603050405020304" pitchFamily="18" charset="0"/>
              </a:rPr>
              <a:t>Предоставление </a:t>
            </a:r>
            <a:r>
              <a:rPr lang="ru-RU" sz="1400" dirty="0">
                <a:cs typeface="Times New Roman" panose="02020603050405020304" pitchFamily="18" charset="0"/>
              </a:rPr>
              <a:t>субсидии на выполнение муниципального </a:t>
            </a:r>
            <a:r>
              <a:rPr lang="ru-RU" sz="1400" dirty="0" smtClean="0">
                <a:cs typeface="Times New Roman" panose="02020603050405020304" pitchFamily="18" charset="0"/>
              </a:rPr>
              <a:t>задания МБУ </a:t>
            </a:r>
            <a:r>
              <a:rPr lang="ru-RU" sz="1400" dirty="0">
                <a:cs typeface="Times New Roman" panose="02020603050405020304" pitchFamily="18" charset="0"/>
              </a:rPr>
              <a:t>«КСК </a:t>
            </a:r>
            <a:r>
              <a:rPr lang="ru-RU" sz="1400" dirty="0" smtClean="0"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cs typeface="Times New Roman" panose="02020603050405020304" pitchFamily="18" charset="0"/>
              </a:rPr>
            </a:br>
            <a:r>
              <a:rPr lang="ru-RU" sz="1400" dirty="0" smtClean="0">
                <a:cs typeface="Times New Roman" panose="02020603050405020304" pitchFamily="18" charset="0"/>
              </a:rPr>
              <a:t>г</a:t>
            </a:r>
            <a:r>
              <a:rPr lang="ru-RU" sz="1400" dirty="0"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cs typeface="Times New Roman" panose="02020603050405020304" pitchFamily="18" charset="0"/>
              </a:rPr>
              <a:t>Светогорска» по </a:t>
            </a:r>
            <a:r>
              <a:rPr lang="ru-RU" sz="1400" dirty="0">
                <a:cs typeface="Times New Roman" panose="02020603050405020304" pitchFamily="18" charset="0"/>
              </a:rPr>
              <a:t>организации мероприятий в сфере молодежной политики, направленных на вовлечение молодежи в инновационную, предпринимательскую, добровольческую деятельность, а также на развитие гражданской активности молодежи и формирование здорового образа </a:t>
            </a:r>
            <a:r>
              <a:rPr lang="ru-RU" sz="1400" dirty="0" smtClean="0">
                <a:cs typeface="Times New Roman" panose="02020603050405020304" pitchFamily="18" charset="0"/>
              </a:rPr>
              <a:t>жизни – </a:t>
            </a:r>
            <a:r>
              <a:rPr lang="ru-RU" sz="1400" b="1" i="1" dirty="0" smtClean="0">
                <a:cs typeface="Times New Roman" panose="02020603050405020304" pitchFamily="18" charset="0"/>
              </a:rPr>
              <a:t>332,4 тыс. рублей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400" dirty="0">
                <a:cs typeface="Times New Roman" panose="02020603050405020304" pitchFamily="18" charset="0"/>
              </a:rPr>
              <a:t>организацию летней занятости несовершеннолетних (было трудоустроено 38 подростков в возрасте от 14 до 17 лет) </a:t>
            </a:r>
            <a:r>
              <a:rPr lang="ru-RU" sz="1400" b="1" i="1" dirty="0">
                <a:cs typeface="Times New Roman" panose="02020603050405020304" pitchFamily="18" charset="0"/>
              </a:rPr>
              <a:t>– 300,0 тыс. рублей</a:t>
            </a:r>
            <a:endParaRPr lang="ru-RU" sz="1400" b="1" i="1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369630"/>
      </p:ext>
    </p:extLst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301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32656"/>
            <a:ext cx="1018120" cy="1243692"/>
          </a:xfrm>
          <a:prstGeom prst="rect">
            <a:avLst/>
          </a:prstGeom>
        </p:spPr>
      </p:pic>
      <p:sp>
        <p:nvSpPr>
          <p:cNvPr id="6" name="Rectangle 48"/>
          <p:cNvSpPr>
            <a:spLocks noGrp="1" noChangeArrowheads="1"/>
          </p:cNvSpPr>
          <p:nvPr>
            <p:ph type="title"/>
          </p:nvPr>
        </p:nvSpPr>
        <p:spPr>
          <a:xfrm>
            <a:off x="1684458" y="0"/>
            <a:ext cx="7200801" cy="1054447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«Развитие культуры, физической культуры и массового спорта, молодёжной политики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«Светогорское городское поселение»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33591" y="1139208"/>
            <a:ext cx="5490473" cy="438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24 385,0 тыс. рублей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3704" y="1662230"/>
            <a:ext cx="753797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 процессных мероприятий</a:t>
            </a:r>
            <a:r>
              <a:rPr lang="ru-RU" sz="16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Развитие культуры»</a:t>
            </a:r>
            <a:endParaRPr lang="ru-RU" sz="1600" b="1" i="1" dirty="0">
              <a:cs typeface="Times New Roman" panose="02020603050405020304" pitchFamily="18" charset="0"/>
            </a:endParaRPr>
          </a:p>
          <a:p>
            <a:pPr lvl="0" algn="ctr" eaLnBrk="1" hangingPunct="1"/>
            <a:endParaRPr lang="ru-RU" sz="800" b="1" i="1" dirty="0">
              <a:solidFill>
                <a:srgbClr val="000000"/>
              </a:solidFill>
              <a:latin typeface="Arial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prstClr val="black"/>
                </a:solidFill>
              </a:rPr>
              <a:t>Предоставление субсидии на выполнение муниципального задания на софинансирование дополнительных расходов местных бюджетов на сохранение целевых показателей повышения оплаты труда работников муниципальных учреждений культуры в соответствии с Указом Президента РФ от 07.05.2012 года № 567 «О мероприятиях по реализации государственной социальной политики» для выплат стимулирующего характера работникам МБУ КСК г. Светогорска муниципальных учреждений культуры и библиотек </a:t>
            </a:r>
            <a:r>
              <a:rPr lang="ru-RU" sz="1400" b="1" i="1" dirty="0">
                <a:solidFill>
                  <a:prstClr val="black"/>
                </a:solidFill>
              </a:rPr>
              <a:t>– </a:t>
            </a:r>
            <a:r>
              <a:rPr lang="ru-RU" sz="1400" b="1" i="1" dirty="0" smtClean="0">
                <a:solidFill>
                  <a:prstClr val="black"/>
                </a:solidFill>
              </a:rPr>
              <a:t>5 794,0 тыс</a:t>
            </a:r>
            <a:r>
              <a:rPr lang="ru-RU" sz="1400" b="1" i="1" dirty="0">
                <a:solidFill>
                  <a:prstClr val="black"/>
                </a:solidFill>
              </a:rPr>
              <a:t>. рублей</a:t>
            </a:r>
            <a:r>
              <a:rPr lang="ru-RU" sz="1400" b="1" i="1" dirty="0" smtClean="0">
                <a:solidFill>
                  <a:prstClr val="black"/>
                </a:solidFill>
              </a:rPr>
              <a:t>;</a:t>
            </a:r>
            <a:endParaRPr lang="ru-RU" sz="14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400" dirty="0" smtClean="0"/>
              <a:t>проведение </a:t>
            </a:r>
            <a:r>
              <a:rPr lang="ru-RU" sz="1400" dirty="0"/>
              <a:t>праздничных мероприятий посвященные Дням воинской славы, памятным и юбилейным датам, Дню города и Дню России, торжественные и праздничные мероприятия, посвященные Дню поселка Лесогорский, проведение новогодних культурно-массовых и развлекательных мероприятий </a:t>
            </a:r>
            <a:r>
              <a:rPr lang="ru-RU" sz="1400" b="1" i="1" dirty="0"/>
              <a:t>– </a:t>
            </a:r>
            <a:r>
              <a:rPr lang="ru-RU" sz="1400" b="1" i="1" dirty="0" smtClean="0"/>
              <a:t>452,2 </a:t>
            </a:r>
            <a:r>
              <a:rPr lang="ru-RU" sz="1400" b="1" i="1" dirty="0"/>
              <a:t>тыс. </a:t>
            </a:r>
            <a:r>
              <a:rPr lang="ru-RU" sz="1400" b="1" i="1" dirty="0" smtClean="0"/>
              <a:t>рублей.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4024" y="4621645"/>
            <a:ext cx="7507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Комплекс процессных мероприятий</a:t>
            </a:r>
            <a:r>
              <a:rPr lang="ru-RU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Развитие физической культуры и массового спорта»</a:t>
            </a:r>
            <a:endParaRPr lang="ru-RU" sz="1600" b="1" i="1" dirty="0">
              <a:cs typeface="Times New Roman" panose="02020603050405020304" pitchFamily="18" charset="0"/>
            </a:endParaRPr>
          </a:p>
          <a:p>
            <a:pPr lvl="0" algn="ctr" eaLnBrk="1" hangingPunct="1"/>
            <a:endParaRPr lang="ru-RU" sz="800" b="1" i="1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altLang="ru-RU" sz="1400" dirty="0" smtClean="0"/>
              <a:t>Предоставление </a:t>
            </a:r>
            <a:r>
              <a:rPr lang="ru-RU" altLang="ru-RU" sz="1400" dirty="0"/>
              <a:t>субсидии на муниципальное задание МБУ «КСК г.Светогорска» на проведение занятий физкультурно-спортивной направленности по месту проживания граждан, а также на организацию и проведение официальных физкультурных (физкультурно-оздоровительных) мероприятий.</a:t>
            </a:r>
            <a:r>
              <a:rPr lang="ru-RU" sz="1400" dirty="0" smtClean="0"/>
              <a:t>  – </a:t>
            </a:r>
            <a:r>
              <a:rPr lang="ru-RU" sz="1400" b="1" i="1" dirty="0" smtClean="0"/>
              <a:t>5 282,6 тыс. рублей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" y="5010969"/>
            <a:ext cx="1334757" cy="133475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" y="2733865"/>
            <a:ext cx="1430026" cy="143002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01025239"/>
      </p:ext>
    </p:extLst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graphicFrame>
        <p:nvGraphicFramePr>
          <p:cNvPr id="6" name="Group 1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919317"/>
              </p:ext>
            </p:extLst>
          </p:nvPr>
        </p:nvGraphicFramePr>
        <p:xfrm>
          <a:off x="0" y="-99392"/>
          <a:ext cx="9144000" cy="6957392"/>
        </p:xfrm>
        <a:graphic>
          <a:graphicData uri="http://schemas.openxmlformats.org/drawingml/2006/table">
            <a:tbl>
              <a:tblPr/>
              <a:tblGrid>
                <a:gridCol w="7929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83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 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назначения, тыс. руб.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1 015,0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12 002,6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13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710,4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04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2 278,1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46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220,2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Гражданская оборона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274,1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90,8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6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1 414,4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59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18 205,5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991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7766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68056" cy="5976664"/>
          </a:xfrm>
          <a:prstGeom prst="rect">
            <a:avLst/>
          </a:prstGeom>
          <a:noFill/>
          <a:ln>
            <a:noFill/>
          </a:ln>
          <a:effectLst>
            <a:reflection blurRad="6350" stA="42000" endPos="350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-180528" y="1196752"/>
            <a:ext cx="9324528" cy="453650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alt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0"/>
            <a:ext cx="11665296" cy="685800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8353" y="1412776"/>
            <a:ext cx="8929687" cy="286232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0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БЮДЖЕТ 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ДЛЯ ГРАЖДАН</a:t>
            </a:r>
            <a:endParaRPr lang="ru-RU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муниципального </a:t>
            </a:r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образования «Светогорское городское поселение» 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 1  полугодие 2022 года</a:t>
            </a:r>
            <a:endParaRPr lang="ru-RU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8640"/>
            <a:ext cx="936104" cy="115568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691680" y="404813"/>
            <a:ext cx="7201495" cy="1143000"/>
          </a:xfrm>
        </p:spPr>
        <p:txBody>
          <a:bodyPr>
            <a:normAutofit fontScale="90000"/>
          </a:bodyPr>
          <a:lstStyle/>
          <a:p>
            <a:r>
              <a:rPr lang="ru-RU" altLang="ru-RU" sz="40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Исполнение бюджета осуществлялось в соответствии с</a:t>
            </a:r>
          </a:p>
        </p:txBody>
      </p:sp>
      <p:sp>
        <p:nvSpPr>
          <p:cNvPr id="6147" name="Объект 9"/>
          <p:cNvSpPr>
            <a:spLocks noGrp="1"/>
          </p:cNvSpPr>
          <p:nvPr>
            <p:ph idx="1"/>
          </p:nvPr>
        </p:nvSpPr>
        <p:spPr>
          <a:xfrm>
            <a:off x="359185" y="1968649"/>
            <a:ext cx="8425630" cy="4032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положением о бюджетном процессе в муниципальном образовании «Светогорское городское поселение»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решением Совета депутатов МО «Светогорское городское поселение» № 41 от 01 декабря 2021 года «О бюджете муниципального образования «Светогорское городское поселение» Выборгского района Ленинградской области на 2022 год и на плановый период 2023 и 2024 годов» с последующими изменениями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сводной бюджетной росписью и утвержденными лимитами бюджетных обязательств</a:t>
            </a:r>
          </a:p>
          <a:p>
            <a:endParaRPr lang="ru-RU" alt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31" y="334958"/>
            <a:ext cx="1038994" cy="128270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141475" y="4015196"/>
            <a:ext cx="537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105 171,8 тыс. рублей</a:t>
            </a: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730787"/>
              </p:ext>
            </p:extLst>
          </p:nvPr>
        </p:nvGraphicFramePr>
        <p:xfrm>
          <a:off x="1404408" y="765724"/>
          <a:ext cx="7272048" cy="32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11" y="4365104"/>
            <a:ext cx="4176463" cy="256951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361"/>
            <a:ext cx="1008112" cy="12445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4660192"/>
            <a:ext cx="3271693" cy="20723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79"/>
            <a:ext cx="1008112" cy="12445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361"/>
            <a:ext cx="1008112" cy="124458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275826" y="158395"/>
            <a:ext cx="77768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Доходы бюджета</a:t>
            </a: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77380" y="158395"/>
            <a:ext cx="77768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Доходы бюджета</a:t>
            </a: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01490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882768"/>
              </p:ext>
            </p:extLst>
          </p:nvPr>
        </p:nvGraphicFramePr>
        <p:xfrm>
          <a:off x="326038" y="1124744"/>
          <a:ext cx="8603440" cy="54471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1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9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0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2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Исполнение доходной части бюджета</a:t>
                      </a:r>
                      <a:endParaRPr lang="ru-RU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Налоговые доходы бюджета</a:t>
                      </a:r>
                      <a:endParaRPr kumimoji="0" lang="ru-RU" sz="1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Наименование доходных источников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План на 2022 год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(тыс. руб.)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Исполнено за </a:t>
                      </a:r>
                      <a:b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полугодие 2022 года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effectLst/>
                        </a:rPr>
                        <a:t>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исполнение</a:t>
                      </a:r>
                      <a:b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за 2022 год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 на доходы физических лиц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013,4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</a:rPr>
                        <a:t>28 145,9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42,6%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3 145,3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   </a:t>
                      </a:r>
                      <a:r>
                        <a:rPr lang="ru-RU" sz="1400" u="none" strike="noStrike" dirty="0" smtClean="0">
                          <a:effectLst/>
                        </a:rPr>
                        <a:t>1 698,4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54,0%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Налог на имущество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2 062,0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213,6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10,4%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Земельный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</a:rPr>
                        <a:t> 10 060,0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7 719,8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</a:rPr>
                        <a:t>76,7%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8640"/>
            <a:ext cx="1012024" cy="12436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91812" y="274432"/>
            <a:ext cx="77768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Доходы бюджета</a:t>
            </a: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417958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tile tx="3810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120654"/>
              </p:ext>
            </p:extLst>
          </p:nvPr>
        </p:nvGraphicFramePr>
        <p:xfrm>
          <a:off x="467544" y="794321"/>
          <a:ext cx="8352928" cy="57562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5965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Исполнение доходной части бюджета</a:t>
                      </a:r>
                      <a:endParaRPr lang="ru-RU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965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Неналоговые доходы бюджета</a:t>
                      </a:r>
                      <a:endParaRPr kumimoji="0" lang="ru-RU" sz="1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26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Наименование доходных источников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План на 2022 год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Исполнено за 1 полугодие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2022 год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Исполнение</a:t>
                      </a:r>
                      <a:b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за 2022 год (%)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96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Арендная плата за земельные участки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10 300,0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4 845,6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47,0%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 Доходы от сдачи в аренду     имущества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3 596,0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388,7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94,1%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19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Прочие доходы от использования имущества, находящегося в собственности городских поселений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4 950,0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253,9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51,2%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8989338"/>
                  </a:ext>
                </a:extLst>
              </a:tr>
              <a:tr h="7919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Плата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, поступившая в рамках договора за предоставление права на размещение и эксплуатацию нестационарного торгового объекта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550,0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428,2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77,9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Доходы от продажи имущества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и земли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1 604,7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1 230,5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76,7%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Административные штрафы, неустойки, пени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108,7%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5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Прочие неналоговые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  </a:t>
                      </a:r>
                      <a:r>
                        <a:rPr lang="ru-RU" sz="1200" u="none" strike="noStrike" dirty="0" smtClean="0">
                          <a:effectLst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322,4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Свыше 200%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20" y="97850"/>
            <a:ext cx="1018120" cy="12436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59140" y="332656"/>
            <a:ext cx="2625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Доходы бюджета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326160"/>
              </p:ext>
            </p:extLst>
          </p:nvPr>
        </p:nvGraphicFramePr>
        <p:xfrm>
          <a:off x="395536" y="954501"/>
          <a:ext cx="8568953" cy="51389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119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Исполнение доходной части бюджета</a:t>
                      </a:r>
                      <a:endParaRPr lang="ru-RU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109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Безвозмездные поступления бюджета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98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Наименование доходных источников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План на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2022 год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Исполнено за </a:t>
                      </a:r>
                      <a:b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полугодие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2022 года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Исполнение</a:t>
                      </a:r>
                      <a:b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за 2022 год (%)</a:t>
                      </a:r>
                      <a:endParaRPr lang="ru-RU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61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+mn-lt"/>
                        </a:rPr>
                        <a:t>Дотации бюджетам городских поселений на выравнивание бюджетной обеспеченности из бюджета субъекта Российской Федерации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40 493,7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22 830,2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Прочие субсидии бюджетам городских поселений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65 978,0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9 633,4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14,6%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6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Субвенции бюджетам бюджетной системы РФ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2 886,4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1 446,7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42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иные межбюджетные трансферты на создание комфортной городской среды в малых городах и исторических поселениях – победителях Всероссийского конкурса лучших проектов создания комфортной городской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70 000,0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2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бюджетов городских поселений от возврата остатков субсидий, субвенций и иных межбюджетных трансфертов, имеющих целевое назначение, прошлых лет из бюджетов муниципальных районов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32656"/>
            <a:ext cx="1018120" cy="12436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63888" y="303134"/>
            <a:ext cx="2625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Доходы бюджета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49774" y="188640"/>
            <a:ext cx="7956376" cy="1152128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расходов бюджета </a:t>
            </a:r>
            <a:br>
              <a:rPr lang="ru-RU" altLang="ru-RU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«Светогорское городское поселение»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121218"/>
              </p:ext>
            </p:extLst>
          </p:nvPr>
        </p:nvGraphicFramePr>
        <p:xfrm>
          <a:off x="685800" y="1196752"/>
          <a:ext cx="77724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14" y="243620"/>
            <a:ext cx="1018120" cy="12436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620903" y="2060848"/>
            <a:ext cx="2843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18 205,5 тыс. рублей</a:t>
            </a:r>
            <a:endParaRPr lang="ru-RU" sz="2000" b="1" dirty="0">
              <a:latin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9" name="Rectangle 48"/>
          <p:cNvSpPr>
            <a:spLocks noGrp="1" noChangeArrowheads="1"/>
          </p:cNvSpPr>
          <p:nvPr>
            <p:ph type="title"/>
          </p:nvPr>
        </p:nvSpPr>
        <p:spPr>
          <a:xfrm>
            <a:off x="1475656" y="271794"/>
            <a:ext cx="7560840" cy="121424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alt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МП «Основные направления осуществления управленческой деятельности и развитие муниципальной службы </a:t>
            </a:r>
            <a:br>
              <a:rPr lang="ru-RU" alt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alt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муниципальном образовании «Светогорское городское поселение» Выборгского района Ленинградской области»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68" y="404664"/>
            <a:ext cx="1018120" cy="1243692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627784" y="1682505"/>
            <a:ext cx="4680520" cy="3968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,0 тыс. рублей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7664" y="2241650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/>
              <a:t>Техническое сопровождение и обеспечение доступа информационному ресурсу «Адресный план поселения» – </a:t>
            </a:r>
            <a:r>
              <a:rPr lang="ru-RU" sz="1600" b="1" i="1" dirty="0" smtClean="0"/>
              <a:t>24,1 тыс. рублей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sz="1600" b="1" i="1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/>
              <a:t>Информационное обслуживание СПС Консультант Плюс – </a:t>
            </a:r>
            <a:r>
              <a:rPr lang="ru-RU" sz="1600" b="1" i="1" dirty="0" smtClean="0"/>
              <a:t>69,2 тыс. рублей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sz="1600" b="1" i="1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/>
              <a:t>Услуги по сервисному обслуживанию компьютерной техники, оборудования, офисной техники, АТС – </a:t>
            </a:r>
            <a:r>
              <a:rPr lang="ru-RU" sz="1600" b="1" i="1" dirty="0" smtClean="0"/>
              <a:t>165,9 тыс. рублей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sz="1600" b="1" i="1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 smtClean="0"/>
              <a:t>Оказание услуг </a:t>
            </a:r>
            <a:r>
              <a:rPr lang="ru-RU" sz="1600" dirty="0"/>
              <a:t>по </a:t>
            </a:r>
            <a:r>
              <a:rPr lang="ru-RU" sz="1600" dirty="0" smtClean="0"/>
              <a:t>комплексному обслуживанию информационной системы    1С Бухгалтерия-8 </a:t>
            </a:r>
            <a:r>
              <a:rPr lang="ru-RU" sz="1600" dirty="0"/>
              <a:t>– </a:t>
            </a:r>
            <a:r>
              <a:rPr lang="ru-RU" sz="1600" b="1" i="1" dirty="0" smtClean="0"/>
              <a:t>30,8 тыс. рублей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7" y="2348880"/>
            <a:ext cx="1532601" cy="15326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22818"/>
            <a:ext cx="1552362" cy="15523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0232" y="5628322"/>
            <a:ext cx="2203368" cy="974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6" name="Rectangle 48"/>
          <p:cNvSpPr>
            <a:spLocks noGrp="1" noChangeArrowheads="1"/>
          </p:cNvSpPr>
          <p:nvPr>
            <p:ph type="title"/>
          </p:nvPr>
        </p:nvSpPr>
        <p:spPr>
          <a:xfrm>
            <a:off x="1206975" y="486012"/>
            <a:ext cx="8062913" cy="71437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altLang="ru-RU" sz="2000" b="1" spc="3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МП «Развитие форм местного самоуправления </a:t>
            </a:r>
            <a:br>
              <a:rPr lang="ru-RU" altLang="ru-RU" sz="2000" b="1" spc="3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altLang="ru-RU" sz="2000" b="1" spc="3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 социальной активности населения на территории </a:t>
            </a:r>
            <a:br>
              <a:rPr lang="ru-RU" altLang="ru-RU" sz="2000" b="1" spc="3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altLang="ru-RU" sz="2000" b="1" spc="3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МО «Светогорское городское поселение» </a:t>
            </a:r>
          </a:p>
        </p:txBody>
      </p:sp>
      <p:sp>
        <p:nvSpPr>
          <p:cNvPr id="9237" name="Прямоугольник 3"/>
          <p:cNvSpPr>
            <a:spLocks noChangeArrowheads="1"/>
          </p:cNvSpPr>
          <p:nvPr/>
        </p:nvSpPr>
        <p:spPr bwMode="auto">
          <a:xfrm>
            <a:off x="2071688" y="2857500"/>
            <a:ext cx="7540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42" y="221354"/>
            <a:ext cx="1018120" cy="1243692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771800" y="1556792"/>
            <a:ext cx="4680520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1 092,2тыс. рублей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7664" y="2348880"/>
            <a:ext cx="72593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 smtClean="0"/>
              <a:t>Нормативное</a:t>
            </a:r>
            <a:r>
              <a:rPr lang="ru-RU" sz="1600" dirty="0"/>
              <a:t>, информационное обеспечения деятельности органов местного самоуправления и участия населения в осуществлении местного самоуправления (газета «Вуокса</a:t>
            </a:r>
            <a:r>
              <a:rPr lang="ru-RU" sz="1600" dirty="0" smtClean="0"/>
              <a:t>») </a:t>
            </a:r>
            <a:r>
              <a:rPr lang="ru-RU" sz="1600" dirty="0"/>
              <a:t>– </a:t>
            </a:r>
            <a:r>
              <a:rPr lang="ru-RU" sz="1600" b="1" i="1" dirty="0" smtClean="0"/>
              <a:t>1 069,5 тыс. рублей</a:t>
            </a:r>
            <a:endParaRPr lang="ru-RU" sz="1200" b="1" i="1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/>
              <a:t>П</a:t>
            </a:r>
            <a:r>
              <a:rPr lang="ru-RU" sz="1600" dirty="0" smtClean="0"/>
              <a:t>опуляризация </a:t>
            </a:r>
            <a:r>
              <a:rPr lang="ru-RU" sz="1600" dirty="0"/>
              <a:t>местного самоуправления, государственных символов, стимулирование социальной активности, достижений граждан, коллективов учреждений, организаций, общественных организаций и объединений, добившихся значительных успехов в трудовой деятельности и общественной работе, внесших значительный вклад в развитие местного самоуправления </a:t>
            </a:r>
            <a:r>
              <a:rPr lang="ru-RU" sz="1600" dirty="0" smtClean="0"/>
              <a:t>(поздравительные открытки</a:t>
            </a:r>
            <a:r>
              <a:rPr lang="ru-RU" sz="1600" dirty="0"/>
              <a:t>, </a:t>
            </a:r>
            <a:r>
              <a:rPr lang="ru-RU" sz="1600" dirty="0" smtClean="0"/>
              <a:t>цветы</a:t>
            </a:r>
            <a:r>
              <a:rPr lang="ru-RU" sz="1600" dirty="0"/>
              <a:t>) – </a:t>
            </a:r>
            <a:r>
              <a:rPr lang="ru-RU" sz="1600" b="1" i="1" dirty="0" smtClean="0"/>
              <a:t>7,9 тыс. рублей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/>
              <a:t>– </a:t>
            </a:r>
            <a:r>
              <a:rPr lang="ru-RU" sz="1600" dirty="0" smtClean="0"/>
              <a:t>Поставка </a:t>
            </a:r>
            <a:r>
              <a:rPr lang="ru-RU" sz="1600" dirty="0"/>
              <a:t>полиграфической продукции (открытки «9 Мая») </a:t>
            </a:r>
            <a:r>
              <a:rPr lang="ru-RU" sz="1600" dirty="0" smtClean="0"/>
              <a:t>–</a:t>
            </a:r>
            <a:br>
              <a:rPr lang="ru-RU" sz="1600" dirty="0" smtClean="0"/>
            </a:br>
            <a:r>
              <a:rPr lang="ru-RU" sz="1600" b="1" i="1" dirty="0" smtClean="0"/>
              <a:t>14,8 </a:t>
            </a:r>
            <a:r>
              <a:rPr lang="ru-RU" sz="1600" b="1" i="1" dirty="0"/>
              <a:t>тыс. </a:t>
            </a:r>
            <a:r>
              <a:rPr lang="ru-RU" sz="1600" b="1" i="1" dirty="0" smtClean="0"/>
              <a:t>рублей</a:t>
            </a:r>
            <a:endParaRPr lang="ru-RU" sz="16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01491"/>
            <a:ext cx="1797114" cy="1612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19919</TotalTime>
  <Words>1166</Words>
  <Application>Microsoft Office PowerPoint</Application>
  <PresentationFormat>Экран (4:3)</PresentationFormat>
  <Paragraphs>220</Paragraphs>
  <Slides>18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Unicode MS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Исполнение бюджета осуществлялось в соответствии с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бюджета  МО «Светогорское городское поселение» </vt:lpstr>
      <vt:lpstr>МП «Основные направления осуществления управленческой деятельности и развитие муниципальной службы  в муниципальном образовании «Светогорское городское поселение» Выборгского района Ленинградской области» </vt:lpstr>
      <vt:lpstr>МП «Развитие форм местного самоуправления  и социальной активности населения на территории  МО «Светогорское городское поселение» </vt:lpstr>
      <vt:lpstr> МП «Безопасность  МО «Светогорское городское поселение»  </vt:lpstr>
      <vt:lpstr>МП «Развитие и поддержка малого и среднего предпринимательства  в МО «Светогорское городское поселение»» </vt:lpstr>
      <vt:lpstr>МП «Формирование городской среды и обеспечение качественным жильем граждан на территории  МО «Светогорское городское поселение» </vt:lpstr>
      <vt:lpstr>МП «Формирование городской среды и обеспечение качественным жильем граждан на территории  МО «Светогорское городское поселение» </vt:lpstr>
      <vt:lpstr>Муниципальная программа «Развитие культуры, физической культуры и массового спорта, молодёжной политики  МО «Светогорское городское поселение»</vt:lpstr>
      <vt:lpstr>Муниципальная программа «Развитие культуры, физической культуры и массового спорта, молодёжной политики  МО «Светогорское городское поселение»</vt:lpstr>
      <vt:lpstr>Презентация PowerPoint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Ирина А. Лаврова</cp:lastModifiedBy>
  <cp:revision>1313</cp:revision>
  <cp:lastPrinted>2021-04-15T13:58:33Z</cp:lastPrinted>
  <dcterms:created xsi:type="dcterms:W3CDTF">1601-01-01T00:00:00Z</dcterms:created>
  <dcterms:modified xsi:type="dcterms:W3CDTF">2022-09-07T11:45:20Z</dcterms:modified>
</cp:coreProperties>
</file>